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4"/>
    <p:sldMasterId id="2147483648" r:id="rId5"/>
  </p:sldMasterIdLst>
  <p:notesMasterIdLst>
    <p:notesMasterId r:id="rId25"/>
  </p:notesMasterIdLst>
  <p:sldIdLst>
    <p:sldId id="291" r:id="rId6"/>
    <p:sldId id="681" r:id="rId7"/>
    <p:sldId id="682" r:id="rId8"/>
    <p:sldId id="683" r:id="rId9"/>
    <p:sldId id="685" r:id="rId10"/>
    <p:sldId id="687" r:id="rId11"/>
    <p:sldId id="704" r:id="rId12"/>
    <p:sldId id="688" r:id="rId13"/>
    <p:sldId id="689" r:id="rId14"/>
    <p:sldId id="690" r:id="rId15"/>
    <p:sldId id="691" r:id="rId16"/>
    <p:sldId id="693" r:id="rId17"/>
    <p:sldId id="694" r:id="rId18"/>
    <p:sldId id="698" r:id="rId19"/>
    <p:sldId id="700" r:id="rId20"/>
    <p:sldId id="703" r:id="rId21"/>
    <p:sldId id="701" r:id="rId22"/>
    <p:sldId id="702" r:id="rId23"/>
    <p:sldId id="70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6D26A-ACD5-FDBC-D6A0-899A0C546E9A}" name="Yee, Nick" initials="YN" userId="S::nick.yee@ubc.ca::8e4102af-a18f-47ec-9e55-112603d2665d" providerId="AD"/>
  <p188:author id="{AA7787F4-F625-54BD-1CFE-380091C5C4AD}" name="Kozak, KerryAnn" initials="KK" userId="S::kerryann.kozak@ubc.ca::3604c19c-097e-4dde-8780-251c57362f9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E07C72-084C-3D91-AB23-18D6862ACE6F}" v="7" dt="2024-11-15T00:13:34.0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78D550-34B5-4434-8E32-E95AAA944B81}" type="datetimeFigureOut">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D3553-58B6-4E43-8433-68D32E8E73BB}" type="slidenum">
              <a:t>‹#›</a:t>
            </a:fld>
            <a:endParaRPr lang="en-US"/>
          </a:p>
        </p:txBody>
      </p:sp>
    </p:spTree>
    <p:extLst>
      <p:ext uri="{BB962C8B-B14F-4D97-AF65-F5344CB8AC3E}">
        <p14:creationId xmlns:p14="http://schemas.microsoft.com/office/powerpoint/2010/main" val="2796364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76FEED3B-8455-B548-8697-120F63B481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12B52BCE-A53D-FD46-9112-4D9E002F46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531" name="Slide Number Placeholder 3">
            <a:extLst>
              <a:ext uri="{FF2B5EF4-FFF2-40B4-BE49-F238E27FC236}">
                <a16:creationId xmlns:a16="http://schemas.microsoft.com/office/drawing/2014/main" id="{0E5ABFC4-BC6C-B94F-9AC9-C8F1F22572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7C4817B-3514-004B-A9D8-02B2905A5B1D}" type="slidenum">
              <a:rPr lang="en-US" altLang="en-US" smtClean="0"/>
              <a:pPr>
                <a:spcBef>
                  <a:spcPct val="0"/>
                </a:spcBef>
              </a:pPr>
              <a:t>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 1">
    <p:spTree>
      <p:nvGrpSpPr>
        <p:cNvPr id="1" name=""/>
        <p:cNvGrpSpPr/>
        <p:nvPr/>
      </p:nvGrpSpPr>
      <p:grpSpPr>
        <a:xfrm>
          <a:off x="0" y="0"/>
          <a:ext cx="0" cy="0"/>
          <a:chOff x="0" y="0"/>
          <a:chExt cx="0" cy="0"/>
        </a:xfrm>
      </p:grpSpPr>
      <p:pic>
        <p:nvPicPr>
          <p:cNvPr id="5" name="Picture 1" descr="main-mall.fixed.jpg">
            <a:extLst>
              <a:ext uri="{FF2B5EF4-FFF2-40B4-BE49-F238E27FC236}">
                <a16:creationId xmlns:a16="http://schemas.microsoft.com/office/drawing/2014/main" id="{99F2CE1B-9D06-8F47-8CBE-3E8745E75C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719B695-6760-9F43-AF0B-2129B24CF0D3}"/>
              </a:ext>
            </a:extLst>
          </p:cNvPr>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sp>
        <p:nvSpPr>
          <p:cNvPr id="10" name="Rectangle 9">
            <a:extLst>
              <a:ext uri="{FF2B5EF4-FFF2-40B4-BE49-F238E27FC236}">
                <a16:creationId xmlns:a16="http://schemas.microsoft.com/office/drawing/2014/main" id="{1A70CBF0-22B3-9F43-BD91-BEF82C0EFE50}"/>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11" name="Picture 3" descr="s4b282c2015.png">
            <a:extLst>
              <a:ext uri="{FF2B5EF4-FFF2-40B4-BE49-F238E27FC236}">
                <a16:creationId xmlns:a16="http://schemas.microsoft.com/office/drawing/2014/main" id="{A8B269EE-6CEB-E941-8E38-1DA4C5CA25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9"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none" spc="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2" name="Title 1">
            <a:extLst>
              <a:ext uri="{FF2B5EF4-FFF2-40B4-BE49-F238E27FC236}">
                <a16:creationId xmlns:a16="http://schemas.microsoft.com/office/drawing/2014/main" id="{65779DC0-4A73-E84F-842B-91FFF0BB6DC2}"/>
              </a:ext>
            </a:extLst>
          </p:cNvPr>
          <p:cNvSpPr>
            <a:spLocks noGrp="1"/>
          </p:cNvSpPr>
          <p:nvPr>
            <p:ph type="title"/>
          </p:nvPr>
        </p:nvSpPr>
        <p:spPr>
          <a:xfrm>
            <a:off x="493660" y="1776861"/>
            <a:ext cx="7234291" cy="2228203"/>
          </a:xfrm>
          <a:prstGeom prst="rect">
            <a:avLst/>
          </a:prstGeom>
        </p:spPr>
        <p:txBody>
          <a:bodyPr lIns="0" tIns="0" rIns="0" bIns="0"/>
          <a:lstStyle>
            <a:lvl1pPr algn="l">
              <a:lnSpc>
                <a:spcPts val="5067"/>
              </a:lnSpc>
              <a:defRPr lang="en-US" sz="4533" b="1" i="0" kern="0" cap="none" spc="0" baseline="0" dirty="0">
                <a:solidFill>
                  <a:schemeClr val="tx1"/>
                </a:solidFill>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1219676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 4">
    <p:spTree>
      <p:nvGrpSpPr>
        <p:cNvPr id="1" name=""/>
        <p:cNvGrpSpPr/>
        <p:nvPr/>
      </p:nvGrpSpPr>
      <p:grpSpPr>
        <a:xfrm>
          <a:off x="0" y="0"/>
          <a:ext cx="0" cy="0"/>
          <a:chOff x="0" y="0"/>
          <a:chExt cx="0" cy="0"/>
        </a:xfrm>
      </p:grpSpPr>
      <p:pic>
        <p:nvPicPr>
          <p:cNvPr id="5" name="Picture 1" descr="33734603791_87ba8475ca_o.jpg">
            <a:extLst>
              <a:ext uri="{FF2B5EF4-FFF2-40B4-BE49-F238E27FC236}">
                <a16:creationId xmlns:a16="http://schemas.microsoft.com/office/drawing/2014/main" id="{E77BE962-0BFE-5C4B-89FB-3B486E8D22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467"/>
            <a:ext cx="12192000" cy="684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32C7108-0135-6447-A450-C4951534F286}"/>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sp>
        <p:nvSpPr>
          <p:cNvPr id="7" name="Rectangle 6">
            <a:extLst>
              <a:ext uri="{FF2B5EF4-FFF2-40B4-BE49-F238E27FC236}">
                <a16:creationId xmlns:a16="http://schemas.microsoft.com/office/drawing/2014/main" id="{EDBA166D-9B34-2840-A504-DF49F32681BE}"/>
              </a:ext>
            </a:extLst>
          </p:cNvPr>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8" name="Picture 3" descr="s4b282c2015.png">
            <a:extLst>
              <a:ext uri="{FF2B5EF4-FFF2-40B4-BE49-F238E27FC236}">
                <a16:creationId xmlns:a16="http://schemas.microsoft.com/office/drawing/2014/main" id="{5C824A16-1FFC-9447-91A2-5E29DDD0F73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14"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none" spc="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10" name="Title 1">
            <a:extLst>
              <a:ext uri="{FF2B5EF4-FFF2-40B4-BE49-F238E27FC236}">
                <a16:creationId xmlns:a16="http://schemas.microsoft.com/office/drawing/2014/main" id="{28431D6C-1F1F-0D46-BA93-7A2AC50713FA}"/>
              </a:ext>
            </a:extLst>
          </p:cNvPr>
          <p:cNvSpPr>
            <a:spLocks noGrp="1"/>
          </p:cNvSpPr>
          <p:nvPr>
            <p:ph type="title"/>
          </p:nvPr>
        </p:nvSpPr>
        <p:spPr>
          <a:xfrm>
            <a:off x="508527" y="1776861"/>
            <a:ext cx="7219424" cy="2228203"/>
          </a:xfrm>
          <a:prstGeom prst="rect">
            <a:avLst/>
          </a:prstGeom>
        </p:spPr>
        <p:txBody>
          <a:bodyPr lIns="0" tIns="0" rIns="0" bIns="0"/>
          <a:lstStyle>
            <a:lvl1pPr algn="l">
              <a:lnSpc>
                <a:spcPts val="5067"/>
              </a:lnSpc>
              <a:defRPr lang="en-US" sz="4533" b="1" i="0" kern="0" cap="none" spc="0" baseline="0" dirty="0">
                <a:solidFill>
                  <a:schemeClr val="tx1"/>
                </a:solidFill>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452780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py Slide - 3">
    <p:spTree>
      <p:nvGrpSpPr>
        <p:cNvPr id="1" name=""/>
        <p:cNvGrpSpPr/>
        <p:nvPr/>
      </p:nvGrpSpPr>
      <p:grpSpPr>
        <a:xfrm>
          <a:off x="0" y="0"/>
          <a:ext cx="0" cy="0"/>
          <a:chOff x="0" y="0"/>
          <a:chExt cx="0" cy="0"/>
        </a:xfrm>
      </p:grpSpPr>
      <p:pic>
        <p:nvPicPr>
          <p:cNvPr id="4" name="Picture 1" descr="MOA Evening-047.jpg">
            <a:extLst>
              <a:ext uri="{FF2B5EF4-FFF2-40B4-BE49-F238E27FC236}">
                <a16:creationId xmlns:a16="http://schemas.microsoft.com/office/drawing/2014/main" id="{E44448D1-3788-A84C-83CD-DC7A63A75A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90B0DE7-D9E6-E347-836C-8FBBCB7ACC3D}"/>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6" name="Picture 3" descr="s4b282c2015.png">
            <a:extLst>
              <a:ext uri="{FF2B5EF4-FFF2-40B4-BE49-F238E27FC236}">
                <a16:creationId xmlns:a16="http://schemas.microsoft.com/office/drawing/2014/main" id="{89FB912B-DAE2-7048-8AF4-2A5AA5EFE98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5D4B07C3-7803-D74A-BB74-7BE658299297}"/>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45EAA90-8CCB-FB4B-9425-9B3CA5CD6F94}"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1" name="Title 1">
            <a:extLst>
              <a:ext uri="{FF2B5EF4-FFF2-40B4-BE49-F238E27FC236}">
                <a16:creationId xmlns:a16="http://schemas.microsoft.com/office/drawing/2014/main" id="{D1BFD623-EA44-DC4E-B35D-3DE3005C60B8}"/>
              </a:ext>
            </a:extLst>
          </p:cNvPr>
          <p:cNvSpPr>
            <a:spLocks noGrp="1"/>
          </p:cNvSpPr>
          <p:nvPr>
            <p:ph type="title"/>
          </p:nvPr>
        </p:nvSpPr>
        <p:spPr>
          <a:xfrm>
            <a:off x="585272" y="548681"/>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3136857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ubsection Slide - 2">
    <p:spTree>
      <p:nvGrpSpPr>
        <p:cNvPr id="1" name=""/>
        <p:cNvGrpSpPr/>
        <p:nvPr/>
      </p:nvGrpSpPr>
      <p:grpSpPr>
        <a:xfrm>
          <a:off x="0" y="0"/>
          <a:ext cx="0" cy="0"/>
          <a:chOff x="0" y="0"/>
          <a:chExt cx="0" cy="0"/>
        </a:xfrm>
      </p:grpSpPr>
      <p:pic>
        <p:nvPicPr>
          <p:cNvPr id="3" name="Picture 1" descr="MOA Evening-032.jpg">
            <a:extLst>
              <a:ext uri="{FF2B5EF4-FFF2-40B4-BE49-F238E27FC236}">
                <a16:creationId xmlns:a16="http://schemas.microsoft.com/office/drawing/2014/main" id="{BF0FB2EE-3DA3-E144-B61C-A6C77BE2CA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3BCD6C1-0A3A-2E49-BECD-658ABF4BB292}"/>
              </a:ext>
            </a:extLst>
          </p:cNvPr>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sp>
        <p:nvSpPr>
          <p:cNvPr id="5" name="Rectangle 4">
            <a:extLst>
              <a:ext uri="{FF2B5EF4-FFF2-40B4-BE49-F238E27FC236}">
                <a16:creationId xmlns:a16="http://schemas.microsoft.com/office/drawing/2014/main" id="{C6D78A4A-DE26-F34F-BE4A-FD0BA7CF9C9B}"/>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6" name="Picture 4" descr="s4b282c2015.png">
            <a:extLst>
              <a:ext uri="{FF2B5EF4-FFF2-40B4-BE49-F238E27FC236}">
                <a16:creationId xmlns:a16="http://schemas.microsoft.com/office/drawing/2014/main" id="{2948CE5A-A15F-3C43-A8B0-98A2214F841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864BF229-5D46-9146-ABF6-3E022F12FB92}"/>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A4F131B-37D6-094E-B94D-D3E452E2CD19}" type="slidenum">
              <a:rPr lang="en-US" altLang="en-US" sz="12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2" charset="0"/>
            </a:endParaRPr>
          </a:p>
        </p:txBody>
      </p:sp>
      <p:sp>
        <p:nvSpPr>
          <p:cNvPr id="8" name="Title 1">
            <a:extLst>
              <a:ext uri="{FF2B5EF4-FFF2-40B4-BE49-F238E27FC236}">
                <a16:creationId xmlns:a16="http://schemas.microsoft.com/office/drawing/2014/main" id="{81E8C08B-A92D-E946-AEAC-6B3D60A795BF}"/>
              </a:ext>
            </a:extLst>
          </p:cNvPr>
          <p:cNvSpPr>
            <a:spLocks noGrp="1"/>
          </p:cNvSpPr>
          <p:nvPr>
            <p:ph type="title"/>
          </p:nvPr>
        </p:nvSpPr>
        <p:spPr>
          <a:xfrm>
            <a:off x="487449" y="1700808"/>
            <a:ext cx="7219424" cy="1056117"/>
          </a:xfrm>
          <a:prstGeom prst="rect">
            <a:avLst/>
          </a:prstGeom>
        </p:spPr>
        <p:txBody>
          <a:bodyPr lIns="0" tIns="0" rIns="0" bIns="0"/>
          <a:lstStyle>
            <a:lvl1pPr algn="l">
              <a:lnSpc>
                <a:spcPts val="4533"/>
              </a:lnSpc>
              <a:defRPr lang="en-US" sz="3733" b="1" i="0" kern="0" cap="none" spc="0" baseline="0" dirty="0">
                <a:solidFill>
                  <a:schemeClr val="tx1"/>
                </a:solidFill>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3334836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py Slide - 4">
    <p:spTree>
      <p:nvGrpSpPr>
        <p:cNvPr id="1" name=""/>
        <p:cNvGrpSpPr/>
        <p:nvPr/>
      </p:nvGrpSpPr>
      <p:grpSpPr>
        <a:xfrm>
          <a:off x="0" y="0"/>
          <a:ext cx="0" cy="0"/>
          <a:chOff x="0" y="0"/>
          <a:chExt cx="0" cy="0"/>
        </a:xfrm>
      </p:grpSpPr>
      <p:pic>
        <p:nvPicPr>
          <p:cNvPr id="4" name="Picture 1" descr="19468908073_a6d2e240c9_k.jpg">
            <a:extLst>
              <a:ext uri="{FF2B5EF4-FFF2-40B4-BE49-F238E27FC236}">
                <a16:creationId xmlns:a16="http://schemas.microsoft.com/office/drawing/2014/main" id="{40F58D7D-3907-2F47-ACF0-7ED1DC5407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813282F-867C-D64F-9A3A-D9AC5274938F}"/>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6" name="Picture 3" descr="s4b282c2015.png">
            <a:extLst>
              <a:ext uri="{FF2B5EF4-FFF2-40B4-BE49-F238E27FC236}">
                <a16:creationId xmlns:a16="http://schemas.microsoft.com/office/drawing/2014/main" id="{4AB0625D-D345-314E-9136-D293A5C79B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CAC5F0BA-0E8E-274C-BAF2-BBE7A5F5283F}"/>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CDA1BA97-690D-F34F-B96D-1B7B8E11C1E4}"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9" name="Title 1">
            <a:extLst>
              <a:ext uri="{FF2B5EF4-FFF2-40B4-BE49-F238E27FC236}">
                <a16:creationId xmlns:a16="http://schemas.microsoft.com/office/drawing/2014/main" id="{22DF5D7A-D8F8-624A-B052-B12821EC340D}"/>
              </a:ext>
            </a:extLst>
          </p:cNvPr>
          <p:cNvSpPr>
            <a:spLocks noGrp="1"/>
          </p:cNvSpPr>
          <p:nvPr>
            <p:ph type="title"/>
          </p:nvPr>
        </p:nvSpPr>
        <p:spPr>
          <a:xfrm>
            <a:off x="585272" y="548681"/>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552994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ubsection Slide - 3">
    <p:spTree>
      <p:nvGrpSpPr>
        <p:cNvPr id="1" name=""/>
        <p:cNvGrpSpPr/>
        <p:nvPr/>
      </p:nvGrpSpPr>
      <p:grpSpPr>
        <a:xfrm>
          <a:off x="0" y="0"/>
          <a:ext cx="0" cy="0"/>
          <a:chOff x="0" y="0"/>
          <a:chExt cx="0" cy="0"/>
        </a:xfrm>
      </p:grpSpPr>
      <p:pic>
        <p:nvPicPr>
          <p:cNvPr id="3" name="Picture 1" descr="20063615986_7c97fbf65b_o.jpg">
            <a:extLst>
              <a:ext uri="{FF2B5EF4-FFF2-40B4-BE49-F238E27FC236}">
                <a16:creationId xmlns:a16="http://schemas.microsoft.com/office/drawing/2014/main" id="{5646EFC0-A235-1A4D-9310-D617309738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C23F8D1-4D09-A742-A675-B752B9B6FEA9}"/>
              </a:ext>
            </a:extLst>
          </p:cNvPr>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sp>
        <p:nvSpPr>
          <p:cNvPr id="5" name="Rectangle 4">
            <a:extLst>
              <a:ext uri="{FF2B5EF4-FFF2-40B4-BE49-F238E27FC236}">
                <a16:creationId xmlns:a16="http://schemas.microsoft.com/office/drawing/2014/main" id="{C1462495-F506-D04A-A837-31DE743A8786}"/>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6" name="Picture 4" descr="s4b282c2015.png">
            <a:extLst>
              <a:ext uri="{FF2B5EF4-FFF2-40B4-BE49-F238E27FC236}">
                <a16:creationId xmlns:a16="http://schemas.microsoft.com/office/drawing/2014/main" id="{B25E7803-987B-654E-8B14-3FBCD8A8D9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71F2E9A7-3682-0A44-9260-F51464DEE53B}"/>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D920A11-BE16-DC4A-BEE9-DAE58F156D57}" type="slidenum">
              <a:rPr lang="en-US" altLang="en-US" sz="12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2" charset="0"/>
            </a:endParaRPr>
          </a:p>
        </p:txBody>
      </p:sp>
      <p:sp>
        <p:nvSpPr>
          <p:cNvPr id="9" name="Title 1">
            <a:extLst>
              <a:ext uri="{FF2B5EF4-FFF2-40B4-BE49-F238E27FC236}">
                <a16:creationId xmlns:a16="http://schemas.microsoft.com/office/drawing/2014/main" id="{B9F8EB83-3D6D-DF46-8002-EF5F1C707FFA}"/>
              </a:ext>
            </a:extLst>
          </p:cNvPr>
          <p:cNvSpPr>
            <a:spLocks noGrp="1"/>
          </p:cNvSpPr>
          <p:nvPr>
            <p:ph type="title"/>
          </p:nvPr>
        </p:nvSpPr>
        <p:spPr>
          <a:xfrm>
            <a:off x="487449" y="1700808"/>
            <a:ext cx="7219424" cy="1056117"/>
          </a:xfrm>
          <a:prstGeom prst="rect">
            <a:avLst/>
          </a:prstGeom>
        </p:spPr>
        <p:txBody>
          <a:bodyPr lIns="0" tIns="0" rIns="0" bIns="0"/>
          <a:lstStyle>
            <a:lvl1pPr algn="l">
              <a:lnSpc>
                <a:spcPts val="4533"/>
              </a:lnSpc>
              <a:defRPr lang="en-US" sz="3733" b="1" i="0" kern="0" cap="none" spc="0" baseline="0" dirty="0">
                <a:solidFill>
                  <a:schemeClr val="tx1"/>
                </a:solidFill>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80347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 Slide - 3">
    <p:spTree>
      <p:nvGrpSpPr>
        <p:cNvPr id="1" name=""/>
        <p:cNvGrpSpPr/>
        <p:nvPr/>
      </p:nvGrpSpPr>
      <p:grpSpPr>
        <a:xfrm>
          <a:off x="0" y="0"/>
          <a:ext cx="0" cy="0"/>
          <a:chOff x="0" y="0"/>
          <a:chExt cx="0" cy="0"/>
        </a:xfrm>
      </p:grpSpPr>
      <p:pic>
        <p:nvPicPr>
          <p:cNvPr id="2" name="Picture 1" descr="31900255798_3e8cac60e0_o.jpg">
            <a:extLst>
              <a:ext uri="{FF2B5EF4-FFF2-40B4-BE49-F238E27FC236}">
                <a16:creationId xmlns:a16="http://schemas.microsoft.com/office/drawing/2014/main" id="{5658A997-F644-6E49-AB79-95B695BF41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EB45B9B-AFB5-0F46-8F2B-AAD4AD18B81A}"/>
              </a:ext>
            </a:extLst>
          </p:cNvPr>
          <p:cNvSpPr/>
          <p:nvPr userDrawn="1"/>
        </p:nvSpPr>
        <p:spPr>
          <a:xfrm>
            <a:off x="1" y="1509184"/>
            <a:ext cx="6288617" cy="143933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4" name="Picture 3" descr="UBC_2016_Signature_Wide_282.png">
            <a:extLst>
              <a:ext uri="{FF2B5EF4-FFF2-40B4-BE49-F238E27FC236}">
                <a16:creationId xmlns:a16="http://schemas.microsoft.com/office/drawing/2014/main" id="{9E8924C4-7F30-A54A-9DCE-34CF1E9B8B4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6318" y="1919817"/>
            <a:ext cx="5194300" cy="68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hidden="1">
            <a:extLst>
              <a:ext uri="{FF2B5EF4-FFF2-40B4-BE49-F238E27FC236}">
                <a16:creationId xmlns:a16="http://schemas.microsoft.com/office/drawing/2014/main" id="{952E6527-054D-6345-9789-239FBD591565}"/>
              </a:ext>
            </a:extLst>
          </p:cNvPr>
          <p:cNvSpPr>
            <a:spLocks noGrp="1"/>
          </p:cNvSpPr>
          <p:nvPr>
            <p:ph type="title"/>
          </p:nvPr>
        </p:nvSpPr>
        <p:spPr>
          <a:xfrm>
            <a:off x="585272" y="5061182"/>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10000"/>
                    <a:lumOff val="9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3435390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 Slide - 2">
    <p:spTree>
      <p:nvGrpSpPr>
        <p:cNvPr id="1" name=""/>
        <p:cNvGrpSpPr/>
        <p:nvPr/>
      </p:nvGrpSpPr>
      <p:grpSpPr>
        <a:xfrm>
          <a:off x="0" y="0"/>
          <a:ext cx="0" cy="0"/>
          <a:chOff x="0" y="0"/>
          <a:chExt cx="0" cy="0"/>
        </a:xfrm>
      </p:grpSpPr>
      <p:pic>
        <p:nvPicPr>
          <p:cNvPr id="2" name="Picture 1" descr="20089915475_1cd74fac37_o.jpg">
            <a:extLst>
              <a:ext uri="{FF2B5EF4-FFF2-40B4-BE49-F238E27FC236}">
                <a16:creationId xmlns:a16="http://schemas.microsoft.com/office/drawing/2014/main" id="{0A81FF03-FDC6-CC4D-B231-F65CBFDA59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679FA8B-11E4-0B42-A321-6B205810CC43}"/>
              </a:ext>
            </a:extLst>
          </p:cNvPr>
          <p:cNvSpPr/>
          <p:nvPr userDrawn="1"/>
        </p:nvSpPr>
        <p:spPr>
          <a:xfrm>
            <a:off x="1" y="1509184"/>
            <a:ext cx="6288617" cy="143933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4" name="Picture 3" descr="UBC_2016_Signature_Wide_282.png">
            <a:extLst>
              <a:ext uri="{FF2B5EF4-FFF2-40B4-BE49-F238E27FC236}">
                <a16:creationId xmlns:a16="http://schemas.microsoft.com/office/drawing/2014/main" id="{DEFCB981-7C2F-C943-95A2-07B6949504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6318" y="1919817"/>
            <a:ext cx="5194300" cy="68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hidden="1">
            <a:extLst>
              <a:ext uri="{FF2B5EF4-FFF2-40B4-BE49-F238E27FC236}">
                <a16:creationId xmlns:a16="http://schemas.microsoft.com/office/drawing/2014/main" id="{0EDE2023-447C-8E47-B602-8AE251F010C0}"/>
              </a:ext>
            </a:extLst>
          </p:cNvPr>
          <p:cNvSpPr>
            <a:spLocks noGrp="1"/>
          </p:cNvSpPr>
          <p:nvPr>
            <p:ph type="title"/>
          </p:nvPr>
        </p:nvSpPr>
        <p:spPr>
          <a:xfrm>
            <a:off x="585272" y="5061182"/>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10000"/>
                    <a:lumOff val="9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246636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raphics Slide - 2">
    <p:bg>
      <p:bgPr>
        <a:solidFill>
          <a:srgbClr val="001835"/>
        </a:solidFill>
        <a:effectLst/>
      </p:bgPr>
    </p:bg>
    <p:spTree>
      <p:nvGrpSpPr>
        <p:cNvPr id="1" name=""/>
        <p:cNvGrpSpPr/>
        <p:nvPr/>
      </p:nvGrpSpPr>
      <p:grpSpPr>
        <a:xfrm>
          <a:off x="0" y="0"/>
          <a:ext cx="0" cy="0"/>
          <a:chOff x="0" y="0"/>
          <a:chExt cx="0" cy="0"/>
        </a:xfrm>
      </p:grpSpPr>
      <p:sp>
        <p:nvSpPr>
          <p:cNvPr id="4"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39283F6-10A9-46A4-B887-466EE4139FFF}"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pic>
        <p:nvPicPr>
          <p:cNvPr id="5" name="Picture 2" descr="2014_logo_only_revers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3585" y="630767"/>
            <a:ext cx="5439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solidFill>
                  <a:schemeClr val="bg1"/>
                </a:solidFill>
              </a:defRPr>
            </a:lvl1pPr>
            <a:lvl2pPr marL="0" indent="-239994">
              <a:lnSpc>
                <a:spcPct val="130000"/>
              </a:lnSpc>
              <a:spcBef>
                <a:spcPts val="0"/>
              </a:spcBef>
              <a:buFont typeface="Arial"/>
              <a:buChar char="•"/>
              <a:defRPr sz="2000">
                <a:solidFill>
                  <a:schemeClr val="bg1"/>
                </a:solidFill>
              </a:defRPr>
            </a:lvl2pPr>
            <a:lvl3pPr marL="719982" indent="-239994">
              <a:lnSpc>
                <a:spcPct val="130000"/>
              </a:lnSpc>
              <a:spcBef>
                <a:spcPts val="0"/>
              </a:spcBef>
              <a:defRPr sz="2000">
                <a:solidFill>
                  <a:schemeClr val="bg1"/>
                </a:solidFill>
              </a:defRPr>
            </a:lvl3pPr>
            <a:lvl4pPr marL="1199970" indent="-239994">
              <a:lnSpc>
                <a:spcPct val="130000"/>
              </a:lnSpc>
              <a:spcBef>
                <a:spcPts val="0"/>
              </a:spcBef>
              <a:buFont typeface="Arial"/>
              <a:buChar char="•"/>
              <a:defRPr sz="2000">
                <a:solidFill>
                  <a:schemeClr val="bg1"/>
                </a:solidFill>
              </a:defRPr>
            </a:lvl4pPr>
            <a:lvl5pPr marL="1679958" indent="-239994">
              <a:lnSpc>
                <a:spcPct val="130000"/>
              </a:lnSpc>
              <a:spcBef>
                <a:spcPts val="0"/>
              </a:spcBef>
              <a:buFont typeface="Arial"/>
              <a:buChar char="•"/>
              <a:defRPr sz="2000">
                <a:solidFill>
                  <a:schemeClr val="bg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673112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Graphics Slide - 1">
    <p:spTree>
      <p:nvGrpSpPr>
        <p:cNvPr id="1" name=""/>
        <p:cNvGrpSpPr/>
        <p:nvPr/>
      </p:nvGrpSpPr>
      <p:grpSpPr>
        <a:xfrm>
          <a:off x="0" y="0"/>
          <a:ext cx="0" cy="0"/>
          <a:chOff x="0" y="0"/>
          <a:chExt cx="0" cy="0"/>
        </a:xfrm>
      </p:grpSpPr>
      <p:sp>
        <p:nvSpPr>
          <p:cNvPr id="4"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A2CB3ECC-3480-43A5-A47D-793EA7ACA67B}" type="slidenum">
              <a:rPr lang="en-US" altLang="en-US" sz="1200" smtClean="0">
                <a:cs typeface="Arial" panose="020B0604020202020204" pitchFamily="34" charset="0"/>
              </a:rPr>
              <a:pPr algn="r">
                <a:spcBef>
                  <a:spcPct val="20000"/>
                </a:spcBef>
                <a:buFont typeface="Arial" panose="020B0604020202020204" pitchFamily="34" charset="0"/>
                <a:buNone/>
                <a:defRPr/>
              </a:pPr>
              <a:t>‹#›</a:t>
            </a:fld>
            <a:endParaRPr lang="en-CA" altLang="en-US" sz="1200">
              <a:cs typeface="Arial" panose="020B0604020202020204" pitchFamily="34" charset="0"/>
            </a:endParaRPr>
          </a:p>
        </p:txBody>
      </p:sp>
      <p:pic>
        <p:nvPicPr>
          <p:cNvPr id="5" name="Picture 3" descr="s4b282c201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1685" y="645584"/>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60612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py Slide - 5">
    <p:spTree>
      <p:nvGrpSpPr>
        <p:cNvPr id="1" name=""/>
        <p:cNvGrpSpPr/>
        <p:nvPr/>
      </p:nvGrpSpPr>
      <p:grpSpPr>
        <a:xfrm>
          <a:off x="0" y="0"/>
          <a:ext cx="0" cy="0"/>
          <a:chOff x="0" y="0"/>
          <a:chExt cx="0" cy="0"/>
        </a:xfrm>
      </p:grpSpPr>
      <p:pic>
        <p:nvPicPr>
          <p:cNvPr id="4" name="Picture 1" descr="20081969092_d77b6aa5ab_o.jpg">
            <a:extLst>
              <a:ext uri="{FF2B5EF4-FFF2-40B4-BE49-F238E27FC236}">
                <a16:creationId xmlns:a16="http://schemas.microsoft.com/office/drawing/2014/main" id="{A60D28C5-1571-DD44-93AB-619B200931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17B1C8C-554F-9742-AABA-07BD20161E1F}"/>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6" name="Picture 3" descr="s4b282c2015.png">
            <a:extLst>
              <a:ext uri="{FF2B5EF4-FFF2-40B4-BE49-F238E27FC236}">
                <a16:creationId xmlns:a16="http://schemas.microsoft.com/office/drawing/2014/main" id="{409E40F3-0D3B-2D44-BF04-2799825487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4">
            <a:extLst>
              <a:ext uri="{FF2B5EF4-FFF2-40B4-BE49-F238E27FC236}">
                <a16:creationId xmlns:a16="http://schemas.microsoft.com/office/drawing/2014/main" id="{F0D8BB7F-3886-3D45-82AB-CD57FC6E8D8F}"/>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0EF5FC11-7B8C-5C45-844A-7CDF5F2A9DE6}"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Title 1">
            <a:extLst>
              <a:ext uri="{FF2B5EF4-FFF2-40B4-BE49-F238E27FC236}">
                <a16:creationId xmlns:a16="http://schemas.microsoft.com/office/drawing/2014/main" id="{1CBF1043-A9FE-DA4E-A1C3-BB2D471AD505}"/>
              </a:ext>
            </a:extLst>
          </p:cNvPr>
          <p:cNvSpPr>
            <a:spLocks noGrp="1"/>
          </p:cNvSpPr>
          <p:nvPr>
            <p:ph type="title"/>
          </p:nvPr>
        </p:nvSpPr>
        <p:spPr>
          <a:xfrm>
            <a:off x="585272" y="548681"/>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187211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raphics Slide - 1">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D5E18FE2-985D-9942-96A5-DF879CD2FDD2}"/>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B5D46B4-0C3A-F64F-8B57-E1F794307A4F}" type="slidenum">
              <a:rPr lang="en-US" altLang="en-US" sz="1200" smtClean="0">
                <a:cs typeface="Arial" panose="020B0604020202020204" pitchFamily="34" charset="0"/>
              </a:rPr>
              <a:pPr algn="r">
                <a:spcBef>
                  <a:spcPct val="20000"/>
                </a:spcBef>
                <a:buFont typeface="Arial" panose="020B0604020202020204" pitchFamily="34" charset="0"/>
                <a:buNone/>
                <a:defRPr/>
              </a:pPr>
              <a:t>‹#›</a:t>
            </a:fld>
            <a:endParaRPr lang="en-CA" altLang="en-US" sz="1200">
              <a:cs typeface="Arial" panose="020B0604020202020204" pitchFamily="34" charset="0"/>
            </a:endParaRPr>
          </a:p>
        </p:txBody>
      </p:sp>
      <p:pic>
        <p:nvPicPr>
          <p:cNvPr id="5" name="Picture 3" descr="s4b282c2015.png">
            <a:extLst>
              <a:ext uri="{FF2B5EF4-FFF2-40B4-BE49-F238E27FC236}">
                <a16:creationId xmlns:a16="http://schemas.microsoft.com/office/drawing/2014/main" id="{1F2A0106-CBA6-FE4A-A6B4-321CB9D7B6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1685" y="645584"/>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Title 1">
            <a:extLst>
              <a:ext uri="{FF2B5EF4-FFF2-40B4-BE49-F238E27FC236}">
                <a16:creationId xmlns:a16="http://schemas.microsoft.com/office/drawing/2014/main" id="{E1A76501-5029-CD4B-804B-8D28AEDD4CA6}"/>
              </a:ext>
            </a:extLst>
          </p:cNvPr>
          <p:cNvSpPr>
            <a:spLocks noGrp="1"/>
          </p:cNvSpPr>
          <p:nvPr>
            <p:ph type="title"/>
          </p:nvPr>
        </p:nvSpPr>
        <p:spPr>
          <a:xfrm>
            <a:off x="585272" y="548681"/>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2435803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py Slide - 2">
    <p:bg>
      <p:bgPr>
        <a:solidFill>
          <a:srgbClr val="001835"/>
        </a:solidFill>
        <a:effectLst/>
      </p:bgPr>
    </p:bg>
    <p:spTree>
      <p:nvGrpSpPr>
        <p:cNvPr id="1" name=""/>
        <p:cNvGrpSpPr/>
        <p:nvPr/>
      </p:nvGrpSpPr>
      <p:grpSpPr>
        <a:xfrm>
          <a:off x="0" y="0"/>
          <a:ext cx="0" cy="0"/>
          <a:chOff x="0" y="0"/>
          <a:chExt cx="0" cy="0"/>
        </a:xfrm>
      </p:grpSpPr>
      <p:pic>
        <p:nvPicPr>
          <p:cNvPr id="4" name="Picture 2" descr="2014_logo_only_reverse.png">
            <a:extLst>
              <a:ext uri="{FF2B5EF4-FFF2-40B4-BE49-F238E27FC236}">
                <a16:creationId xmlns:a16="http://schemas.microsoft.com/office/drawing/2014/main" id="{CE7E4067-49DE-2745-A17C-89130E6B77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3585" y="1892300"/>
            <a:ext cx="5439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686B4E7D-7FEB-8A4D-96D8-494D2593E94C}"/>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33A4878-B106-B94B-A5E4-7D96EA644603}"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solidFill>
                  <a:schemeClr val="bg1"/>
                </a:solidFill>
              </a:defRPr>
            </a:lvl1pPr>
            <a:lvl2pPr marL="0" indent="-239994">
              <a:lnSpc>
                <a:spcPct val="130000"/>
              </a:lnSpc>
              <a:spcBef>
                <a:spcPts val="0"/>
              </a:spcBef>
              <a:buFont typeface="Arial"/>
              <a:buChar char="•"/>
              <a:defRPr sz="2000">
                <a:solidFill>
                  <a:schemeClr val="bg1"/>
                </a:solidFill>
              </a:defRPr>
            </a:lvl2pPr>
            <a:lvl3pPr marL="719982" indent="-239994">
              <a:lnSpc>
                <a:spcPct val="130000"/>
              </a:lnSpc>
              <a:spcBef>
                <a:spcPts val="0"/>
              </a:spcBef>
              <a:defRPr sz="2000">
                <a:solidFill>
                  <a:schemeClr val="bg1"/>
                </a:solidFill>
              </a:defRPr>
            </a:lvl3pPr>
            <a:lvl4pPr marL="1199970" indent="-239994">
              <a:lnSpc>
                <a:spcPct val="130000"/>
              </a:lnSpc>
              <a:spcBef>
                <a:spcPts val="0"/>
              </a:spcBef>
              <a:buFont typeface="Arial"/>
              <a:buChar char="•"/>
              <a:defRPr sz="2000">
                <a:solidFill>
                  <a:schemeClr val="bg1"/>
                </a:solidFill>
              </a:defRPr>
            </a:lvl4pPr>
            <a:lvl5pPr marL="1679958" indent="-239994">
              <a:lnSpc>
                <a:spcPct val="130000"/>
              </a:lnSpc>
              <a:spcBef>
                <a:spcPts val="0"/>
              </a:spcBef>
              <a:buFont typeface="Arial"/>
              <a:buChar char="•"/>
              <a:defRPr sz="2000">
                <a:solidFill>
                  <a:schemeClr val="bg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8" name="Title 1">
            <a:extLst>
              <a:ext uri="{FF2B5EF4-FFF2-40B4-BE49-F238E27FC236}">
                <a16:creationId xmlns:a16="http://schemas.microsoft.com/office/drawing/2014/main" id="{3662863F-E41E-224A-97FD-6D968AD10CDF}"/>
              </a:ext>
            </a:extLst>
          </p:cNvPr>
          <p:cNvSpPr>
            <a:spLocks noGrp="1"/>
          </p:cNvSpPr>
          <p:nvPr>
            <p:ph type="title"/>
          </p:nvPr>
        </p:nvSpPr>
        <p:spPr>
          <a:xfrm>
            <a:off x="585272" y="548681"/>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10000"/>
                    <a:lumOff val="9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1224989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pic>
        <p:nvPicPr>
          <p:cNvPr id="5" name="Picture 1" descr="main-mall.fixe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10" name="Rectangle 9"/>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11"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8"/>
          <p:cNvSpPr>
            <a:spLocks noGrp="1"/>
          </p:cNvSpPr>
          <p:nvPr>
            <p:ph type="body" sz="quarter" idx="11"/>
          </p:nvPr>
        </p:nvSpPr>
        <p:spPr>
          <a:xfrm>
            <a:off x="487450" y="1776861"/>
            <a:ext cx="7240501" cy="2228203"/>
          </a:xfrm>
          <a:prstGeom prst="rect">
            <a:avLst/>
          </a:prstGeom>
        </p:spPr>
        <p:txBody>
          <a:bodyPr vert="horz" lIns="0" tIns="0" rIns="0" bIns="0" anchor="t" anchorCtr="0"/>
          <a:lstStyle>
            <a:lvl1pPr marL="0" indent="0">
              <a:lnSpc>
                <a:spcPts val="5067"/>
              </a:lnSpc>
              <a:spcBef>
                <a:spcPts val="0"/>
              </a:spcBef>
              <a:buNone/>
              <a:defRPr sz="4533" b="1" i="0" kern="0" cap="all" spc="40" baseline="0">
                <a:solidFill>
                  <a:schemeClr val="tx1"/>
                </a:solidFill>
                <a:latin typeface="Arial"/>
                <a:cs typeface="Arial"/>
              </a:defRPr>
            </a:lvl1pPr>
          </a:lstStyle>
          <a:p>
            <a:pPr lvl="0"/>
            <a:r>
              <a:rPr lang="en-CA"/>
              <a:t>Click to edit Master text styles</a:t>
            </a:r>
          </a:p>
        </p:txBody>
      </p:sp>
      <p:sp>
        <p:nvSpPr>
          <p:cNvPr id="8"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9"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all" spc="20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Tree>
    <p:extLst>
      <p:ext uri="{BB962C8B-B14F-4D97-AF65-F5344CB8AC3E}">
        <p14:creationId xmlns:p14="http://schemas.microsoft.com/office/powerpoint/2010/main" val="171256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pic>
        <p:nvPicPr>
          <p:cNvPr id="5" name="Picture 1" descr="2015_Hover_Aerials_Okanagan_6389-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7" name="Rectangle 6"/>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8"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8"/>
          <p:cNvSpPr>
            <a:spLocks noGrp="1"/>
          </p:cNvSpPr>
          <p:nvPr>
            <p:ph type="body" sz="quarter" idx="11"/>
          </p:nvPr>
        </p:nvSpPr>
        <p:spPr>
          <a:xfrm>
            <a:off x="487450" y="1776861"/>
            <a:ext cx="7240501" cy="2228203"/>
          </a:xfrm>
          <a:prstGeom prst="rect">
            <a:avLst/>
          </a:prstGeom>
        </p:spPr>
        <p:txBody>
          <a:bodyPr vert="horz" lIns="0" tIns="0" rIns="0" bIns="0" anchor="t" anchorCtr="0"/>
          <a:lstStyle>
            <a:lvl1pPr marL="0" indent="0">
              <a:lnSpc>
                <a:spcPts val="5067"/>
              </a:lnSpc>
              <a:spcBef>
                <a:spcPts val="0"/>
              </a:spcBef>
              <a:buNone/>
              <a:defRPr sz="4533" b="1" i="0" kern="0" cap="all" spc="40" baseline="0">
                <a:solidFill>
                  <a:schemeClr val="tx1"/>
                </a:solidFill>
                <a:latin typeface="Arial"/>
                <a:cs typeface="Arial"/>
              </a:defRPr>
            </a:lvl1pPr>
          </a:lstStyle>
          <a:p>
            <a:pPr lvl="0"/>
            <a:r>
              <a:rPr lang="en-CA"/>
              <a:t>Click to edit Master text styles</a:t>
            </a:r>
          </a:p>
        </p:txBody>
      </p:sp>
      <p:sp>
        <p:nvSpPr>
          <p:cNvPr id="13"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14"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all" spc="20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Tree>
    <p:extLst>
      <p:ext uri="{BB962C8B-B14F-4D97-AF65-F5344CB8AC3E}">
        <p14:creationId xmlns:p14="http://schemas.microsoft.com/office/powerpoint/2010/main" val="696227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3">
    <p:spTree>
      <p:nvGrpSpPr>
        <p:cNvPr id="1" name=""/>
        <p:cNvGrpSpPr/>
        <p:nvPr/>
      </p:nvGrpSpPr>
      <p:grpSpPr>
        <a:xfrm>
          <a:off x="0" y="0"/>
          <a:ext cx="0" cy="0"/>
          <a:chOff x="0" y="0"/>
          <a:chExt cx="0" cy="0"/>
        </a:xfrm>
      </p:grpSpPr>
      <p:pic>
        <p:nvPicPr>
          <p:cNvPr id="5" name="Picture 1" descr="19468908073_a6d2e240c9_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7" name="Rectangle 6"/>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8" name="TextBox 7"/>
          <p:cNvSpPr txBox="1">
            <a:spLocks noChangeArrowheads="1"/>
          </p:cNvSpPr>
          <p:nvPr userDrawn="1"/>
        </p:nvSpPr>
        <p:spPr bwMode="auto">
          <a:xfrm>
            <a:off x="7643285" y="8020051"/>
            <a:ext cx="184731" cy="584775"/>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3200"/>
          </a:p>
        </p:txBody>
      </p:sp>
      <p:pic>
        <p:nvPicPr>
          <p:cNvPr id="9"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8"/>
          <p:cNvSpPr>
            <a:spLocks noGrp="1"/>
          </p:cNvSpPr>
          <p:nvPr>
            <p:ph type="body" sz="quarter" idx="11"/>
          </p:nvPr>
        </p:nvSpPr>
        <p:spPr>
          <a:xfrm>
            <a:off x="487450" y="1776861"/>
            <a:ext cx="7240501" cy="2228203"/>
          </a:xfrm>
          <a:prstGeom prst="rect">
            <a:avLst/>
          </a:prstGeom>
        </p:spPr>
        <p:txBody>
          <a:bodyPr vert="horz" lIns="0" tIns="0" rIns="0" bIns="0" anchor="t" anchorCtr="0"/>
          <a:lstStyle>
            <a:lvl1pPr marL="0" indent="0">
              <a:lnSpc>
                <a:spcPts val="5067"/>
              </a:lnSpc>
              <a:spcBef>
                <a:spcPts val="0"/>
              </a:spcBef>
              <a:buNone/>
              <a:defRPr sz="4533" b="1" i="0" kern="0" cap="all" spc="40" baseline="0">
                <a:solidFill>
                  <a:schemeClr val="tx1"/>
                </a:solidFill>
                <a:latin typeface="Arial"/>
                <a:cs typeface="Arial"/>
              </a:defRPr>
            </a:lvl1pPr>
          </a:lstStyle>
          <a:p>
            <a:pPr lvl="0"/>
            <a:r>
              <a:rPr lang="en-CA"/>
              <a:t>Click to edit Master text styles</a:t>
            </a:r>
          </a:p>
        </p:txBody>
      </p:sp>
      <p:sp>
        <p:nvSpPr>
          <p:cNvPr id="14"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15"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all" spc="20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Tree>
    <p:extLst>
      <p:ext uri="{BB962C8B-B14F-4D97-AF65-F5344CB8AC3E}">
        <p14:creationId xmlns:p14="http://schemas.microsoft.com/office/powerpoint/2010/main" val="263496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3004"/>
            <a:ext cx="12192000" cy="8128000"/>
          </a:xfrm>
          <a:prstGeom prst="rect">
            <a:avLst/>
          </a:prstGeom>
        </p:spPr>
      </p:pic>
      <p:pic>
        <p:nvPicPr>
          <p:cNvPr id="5" name="Picture 1" descr="MOA Evening-047.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7" name="Rectangle 6"/>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8" name="Picture 3" descr="s4b282c2015.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8"/>
          <p:cNvSpPr>
            <a:spLocks noGrp="1"/>
          </p:cNvSpPr>
          <p:nvPr>
            <p:ph type="body" sz="quarter" idx="11"/>
          </p:nvPr>
        </p:nvSpPr>
        <p:spPr>
          <a:xfrm>
            <a:off x="487450" y="1776861"/>
            <a:ext cx="7240501" cy="2228203"/>
          </a:xfrm>
          <a:prstGeom prst="rect">
            <a:avLst/>
          </a:prstGeom>
        </p:spPr>
        <p:txBody>
          <a:bodyPr vert="horz" lIns="0" tIns="0" rIns="0" bIns="0" anchor="t" anchorCtr="0"/>
          <a:lstStyle>
            <a:lvl1pPr marL="0" indent="0">
              <a:lnSpc>
                <a:spcPts val="5067"/>
              </a:lnSpc>
              <a:spcBef>
                <a:spcPts val="0"/>
              </a:spcBef>
              <a:buNone/>
              <a:defRPr sz="4533" b="1" i="0" kern="0" cap="all" spc="40" baseline="0">
                <a:solidFill>
                  <a:schemeClr val="tx1"/>
                </a:solidFill>
                <a:latin typeface="Arial"/>
                <a:cs typeface="Arial"/>
              </a:defRPr>
            </a:lvl1pPr>
          </a:lstStyle>
          <a:p>
            <a:pPr lvl="0"/>
            <a:r>
              <a:rPr lang="en-CA"/>
              <a:t>Click to edit Master text styles</a:t>
            </a:r>
          </a:p>
        </p:txBody>
      </p:sp>
      <p:sp>
        <p:nvSpPr>
          <p:cNvPr id="13"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14"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all" spc="20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Tree>
    <p:extLst>
      <p:ext uri="{BB962C8B-B14F-4D97-AF65-F5344CB8AC3E}">
        <p14:creationId xmlns:p14="http://schemas.microsoft.com/office/powerpoint/2010/main" val="3349352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section Slide - 1">
    <p:spTree>
      <p:nvGrpSpPr>
        <p:cNvPr id="1" name=""/>
        <p:cNvGrpSpPr/>
        <p:nvPr/>
      </p:nvGrpSpPr>
      <p:grpSpPr>
        <a:xfrm>
          <a:off x="0" y="0"/>
          <a:ext cx="0" cy="0"/>
          <a:chOff x="0" y="0"/>
          <a:chExt cx="0" cy="0"/>
        </a:xfrm>
      </p:grpSpPr>
      <p:pic>
        <p:nvPicPr>
          <p:cNvPr id="3" name="Picture 1" descr="19467264904_bdb80a731c_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9"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DC1C5F1-5261-4A8C-A5F3-41E52B1F2295}"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26"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202052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pic>
        <p:nvPicPr>
          <p:cNvPr id="3" name="Picture 1" descr="MOA Evening-03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DBF1F-7F08-4819-9175-FB20182C506B}"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3058196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Subsection Slide -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3448"/>
            <a:ext cx="13008768" cy="8672512"/>
          </a:xfrm>
          <a:prstGeom prst="rect">
            <a:avLst/>
          </a:prstGeom>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DBF1F-7F08-4819-9175-FB20182C506B}"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975625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Subsection Slide -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57" y="-466398"/>
            <a:ext cx="14284464" cy="9504083"/>
          </a:xfrm>
          <a:prstGeom prst="rect">
            <a:avLst/>
          </a:prstGeom>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DBF1F-7F08-4819-9175-FB20182C506B}"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3925930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Subsection Slide -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522"/>
            <a:ext cx="16081109" cy="10700588"/>
          </a:xfrm>
          <a:prstGeom prst="rect">
            <a:avLst/>
          </a:prstGeom>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DBF1F-7F08-4819-9175-FB20182C506B}"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920193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ubsection Slide -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8" y="0"/>
            <a:ext cx="12223368" cy="8131405"/>
          </a:xfrm>
          <a:prstGeom prst="rect">
            <a:avLst/>
          </a:prstGeom>
        </p:spPr>
      </p:pic>
      <p:sp>
        <p:nvSpPr>
          <p:cNvPr id="3" name="Picture 1"/>
          <p:cNvSpPr>
            <a:spLocks noChangeAspect="1"/>
          </p:cNvSpPr>
          <p:nvPr userDrawn="1"/>
        </p:nvSpPr>
        <p:spPr bwMode="auto">
          <a:xfrm>
            <a:off x="-129117" y="-220133"/>
            <a:ext cx="12369801" cy="82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00B28-7D55-46F1-B946-960E9CA02264}"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497561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Subsection Slide -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2" y="0"/>
            <a:ext cx="12960084" cy="8622915"/>
          </a:xfrm>
          <a:prstGeom prst="rect">
            <a:avLst/>
          </a:prstGeom>
        </p:spPr>
      </p:pic>
      <p:sp>
        <p:nvSpPr>
          <p:cNvPr id="3" name="Picture 1"/>
          <p:cNvSpPr>
            <a:spLocks noChangeAspect="1"/>
          </p:cNvSpPr>
          <p:nvPr userDrawn="1"/>
        </p:nvSpPr>
        <p:spPr bwMode="auto">
          <a:xfrm>
            <a:off x="-129117" y="-220133"/>
            <a:ext cx="12369801" cy="82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00B28-7D55-46F1-B946-960E9CA02264}"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4293716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Subsection Slide -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3166" r="26332" b="4478"/>
          <a:stretch/>
        </p:blipFill>
        <p:spPr>
          <a:xfrm>
            <a:off x="0" y="-411427"/>
            <a:ext cx="12624725" cy="9409045"/>
          </a:xfrm>
          <a:prstGeom prst="rect">
            <a:avLst/>
          </a:prstGeom>
        </p:spPr>
      </p:pic>
      <p:sp>
        <p:nvSpPr>
          <p:cNvPr id="3" name="Picture 1"/>
          <p:cNvSpPr>
            <a:spLocks noChangeAspect="1"/>
          </p:cNvSpPr>
          <p:nvPr userDrawn="1"/>
        </p:nvSpPr>
        <p:spPr bwMode="auto">
          <a:xfrm>
            <a:off x="-129117" y="-220133"/>
            <a:ext cx="12369801" cy="82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00B28-7D55-46F1-B946-960E9CA02264}"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4045570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Subsection Slide - 2">
    <p:spTree>
      <p:nvGrpSpPr>
        <p:cNvPr id="1" name=""/>
        <p:cNvGrpSpPr/>
        <p:nvPr/>
      </p:nvGrpSpPr>
      <p:grpSpPr>
        <a:xfrm>
          <a:off x="0" y="0"/>
          <a:ext cx="0" cy="0"/>
          <a:chOff x="0" y="0"/>
          <a:chExt cx="0" cy="0"/>
        </a:xfrm>
      </p:grpSpPr>
      <p:sp>
        <p:nvSpPr>
          <p:cNvPr id="3" name="Picture 1"/>
          <p:cNvSpPr>
            <a:spLocks noChangeAspect="1"/>
          </p:cNvSpPr>
          <p:nvPr userDrawn="1"/>
        </p:nvSpPr>
        <p:spPr bwMode="auto">
          <a:xfrm>
            <a:off x="-129117" y="-220133"/>
            <a:ext cx="12369801" cy="82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00B28-7D55-46F1-B946-960E9CA02264}"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033714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ubsection Slide - 2">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1731" t="10241" r="2236" b="15310"/>
          <a:stretch/>
        </p:blipFill>
        <p:spPr>
          <a:xfrm>
            <a:off x="-336715" y="-219406"/>
            <a:ext cx="12673408" cy="7296812"/>
          </a:xfrm>
          <a:prstGeom prst="rect">
            <a:avLst/>
          </a:prstGeom>
        </p:spPr>
      </p:pic>
      <p:sp>
        <p:nvSpPr>
          <p:cNvPr id="3" name="Rectangle 2"/>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4" name="Rectangle 3"/>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5" name="Picture 3" descr="s4b282c2015.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215C589E-7AAB-439F-BB79-F57DDD0C13C5}"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308890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ubsection Slide - 2">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4" y="-321334"/>
            <a:ext cx="12345197" cy="8213804"/>
          </a:xfrm>
          <a:prstGeom prst="rect">
            <a:avLst/>
          </a:prstGeom>
        </p:spPr>
      </p:pic>
      <p:sp>
        <p:nvSpPr>
          <p:cNvPr id="3" name="Rectangle 2"/>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4" name="Rectangle 3"/>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5" name="Picture 3" descr="s4b282c2015.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C2ED408-2A55-4299-A013-9138158E6730}"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57328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Subsection Slide -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4" name="Rectangle 3"/>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5"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D23C0A26-F45B-4BB7-8E7C-A0230CB51C6C}"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259989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Subsection Slide - 2">
    <p:spTree>
      <p:nvGrpSpPr>
        <p:cNvPr id="1" name=""/>
        <p:cNvGrpSpPr/>
        <p:nvPr/>
      </p:nvGrpSpPr>
      <p:grpSpPr>
        <a:xfrm>
          <a:off x="0" y="0"/>
          <a:ext cx="0" cy="0"/>
          <a:chOff x="0" y="0"/>
          <a:chExt cx="0" cy="0"/>
        </a:xfrm>
      </p:grpSpPr>
      <p:sp>
        <p:nvSpPr>
          <p:cNvPr id="3" name="Picture 1"/>
          <p:cNvSpPr>
            <a:spLocks noChangeAspect="1"/>
          </p:cNvSpPr>
          <p:nvPr userDrawn="1"/>
        </p:nvSpPr>
        <p:spPr bwMode="auto">
          <a:xfrm>
            <a:off x="0" y="-2286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2283B24-A3B7-4988-AE9E-542182F987C1}"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665236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Subsection Slide -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1509185"/>
            <a:ext cx="8020051" cy="2688167"/>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4" name="Rectangle 3"/>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5"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2AD5734-9F06-4157-A348-EB0504A4B7AE}"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258832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pic>
        <p:nvPicPr>
          <p:cNvPr id="3" name="Picture 1" descr="20063615986_7c97fbf65b_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3ECCD50-8E57-4EBC-BF04-291962B58839}"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8"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803314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4" name="Picture 1" descr="s4b282c201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0CA18B17-51BA-4C68-B0BD-EB609E4C8E6A}" type="slidenum">
              <a:rPr lang="en-US" altLang="en-US" sz="1200" smtClean="0">
                <a:cs typeface="Arial" panose="020B0604020202020204" pitchFamily="34" charset="0"/>
              </a:rPr>
              <a:pPr algn="r">
                <a:spcBef>
                  <a:spcPct val="20000"/>
                </a:spcBef>
                <a:buFont typeface="Arial" panose="020B0604020202020204" pitchFamily="34" charset="0"/>
                <a:buNone/>
                <a:defRPr/>
              </a:pPr>
              <a:t>‹#›</a:t>
            </a:fld>
            <a:endParaRPr lang="en-CA" altLang="en-US" sz="1200">
              <a:cs typeface="Arial" panose="020B0604020202020204" pitchFamily="34" charset="0"/>
            </a:endParaRPr>
          </a:p>
        </p:txBody>
      </p:sp>
      <p:sp>
        <p:nvSpPr>
          <p:cNvPr id="9"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10"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514457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0CA18B17-51BA-4C68-B0BD-EB609E4C8E6A}" type="slidenum">
              <a:rPr lang="en-US" altLang="en-US" sz="1200" smtClean="0">
                <a:cs typeface="Arial" panose="020B0604020202020204" pitchFamily="34" charset="0"/>
              </a:rPr>
              <a:pPr algn="r">
                <a:spcBef>
                  <a:spcPct val="20000"/>
                </a:spcBef>
                <a:buFont typeface="Arial" panose="020B0604020202020204" pitchFamily="34" charset="0"/>
                <a:buNone/>
                <a:defRPr/>
              </a:pPr>
              <a:t>‹#›</a:t>
            </a:fld>
            <a:endParaRPr lang="en-CA" altLang="en-US" sz="1200">
              <a:cs typeface="Arial" panose="020B0604020202020204" pitchFamily="34" charset="0"/>
            </a:endParaRPr>
          </a:p>
        </p:txBody>
      </p:sp>
      <p:sp>
        <p:nvSpPr>
          <p:cNvPr id="9"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10"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245049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py Slide - 2">
    <p:bg>
      <p:bgPr>
        <a:solidFill>
          <a:srgbClr val="001835"/>
        </a:solidFill>
        <a:effectLst/>
      </p:bgPr>
    </p:bg>
    <p:spTree>
      <p:nvGrpSpPr>
        <p:cNvPr id="1" name=""/>
        <p:cNvGrpSpPr/>
        <p:nvPr/>
      </p:nvGrpSpPr>
      <p:grpSpPr>
        <a:xfrm>
          <a:off x="0" y="0"/>
          <a:ext cx="0" cy="0"/>
          <a:chOff x="0" y="0"/>
          <a:chExt cx="0" cy="0"/>
        </a:xfrm>
      </p:grpSpPr>
      <p:sp>
        <p:nvSpPr>
          <p:cNvPr id="4" name="Picture 2" descr="2014_logo_only_reverse.png"/>
          <p:cNvSpPr>
            <a:spLocks noChangeAspect="1"/>
          </p:cNvSpPr>
          <p:nvPr userDrawn="1"/>
        </p:nvSpPr>
        <p:spPr bwMode="auto">
          <a:xfrm>
            <a:off x="11313585" y="1892300"/>
            <a:ext cx="5439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5"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C301FE15-BDA3-4AF3-B762-23EAA68A045A}"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10"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solidFill>
                  <a:schemeClr val="bg1"/>
                </a:solidFill>
              </a:defRPr>
            </a:lvl1pPr>
            <a:lvl2pPr marL="0" indent="-239994">
              <a:lnSpc>
                <a:spcPct val="130000"/>
              </a:lnSpc>
              <a:spcBef>
                <a:spcPts val="0"/>
              </a:spcBef>
              <a:buFont typeface="Arial"/>
              <a:buChar char="•"/>
              <a:defRPr sz="2000">
                <a:solidFill>
                  <a:schemeClr val="bg1"/>
                </a:solidFill>
              </a:defRPr>
            </a:lvl2pPr>
            <a:lvl3pPr marL="719982" indent="-239994">
              <a:lnSpc>
                <a:spcPct val="130000"/>
              </a:lnSpc>
              <a:spcBef>
                <a:spcPts val="0"/>
              </a:spcBef>
              <a:defRPr sz="2000">
                <a:solidFill>
                  <a:schemeClr val="bg1"/>
                </a:solidFill>
              </a:defRPr>
            </a:lvl3pPr>
            <a:lvl4pPr marL="1199970" indent="-239994">
              <a:lnSpc>
                <a:spcPct val="130000"/>
              </a:lnSpc>
              <a:spcBef>
                <a:spcPts val="0"/>
              </a:spcBef>
              <a:buFont typeface="Arial"/>
              <a:buChar char="•"/>
              <a:defRPr sz="2000">
                <a:solidFill>
                  <a:schemeClr val="bg1"/>
                </a:solidFill>
              </a:defRPr>
            </a:lvl4pPr>
            <a:lvl5pPr marL="1679958" indent="-239994">
              <a:lnSpc>
                <a:spcPct val="130000"/>
              </a:lnSpc>
              <a:spcBef>
                <a:spcPts val="0"/>
              </a:spcBef>
              <a:buFont typeface="Arial"/>
              <a:buChar char="•"/>
              <a:defRPr sz="2000">
                <a:solidFill>
                  <a:schemeClr val="bg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920496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py Slide - 3">
    <p:spTree>
      <p:nvGrpSpPr>
        <p:cNvPr id="1" name=""/>
        <p:cNvGrpSpPr/>
        <p:nvPr/>
      </p:nvGrpSpPr>
      <p:grpSpPr>
        <a:xfrm>
          <a:off x="0" y="0"/>
          <a:ext cx="0" cy="0"/>
          <a:chOff x="0" y="0"/>
          <a:chExt cx="0" cy="0"/>
        </a:xfrm>
      </p:grpSpPr>
      <p:pic>
        <p:nvPicPr>
          <p:cNvPr id="4" name="Picture 1" descr="MOA Evening-04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70AFF76B-0F82-4116-9520-95492778FF57}"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10"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241523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py Slide - 4">
    <p:spTree>
      <p:nvGrpSpPr>
        <p:cNvPr id="1" name=""/>
        <p:cNvGrpSpPr/>
        <p:nvPr/>
      </p:nvGrpSpPr>
      <p:grpSpPr>
        <a:xfrm>
          <a:off x="0" y="0"/>
          <a:ext cx="0" cy="0"/>
          <a:chOff x="0" y="0"/>
          <a:chExt cx="0" cy="0"/>
        </a:xfrm>
      </p:grpSpPr>
      <p:pic>
        <p:nvPicPr>
          <p:cNvPr id="4" name="Picture 1" descr="19468908073_a6d2e240c9_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0D93298-ED9D-4818-806C-5B960FB5A770}"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12"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4670944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py Slide - 5">
    <p:spTree>
      <p:nvGrpSpPr>
        <p:cNvPr id="1" name=""/>
        <p:cNvGrpSpPr/>
        <p:nvPr/>
      </p:nvGrpSpPr>
      <p:grpSpPr>
        <a:xfrm>
          <a:off x="0" y="0"/>
          <a:ext cx="0" cy="0"/>
          <a:chOff x="0" y="0"/>
          <a:chExt cx="0" cy="0"/>
        </a:xfrm>
      </p:grpSpPr>
      <p:pic>
        <p:nvPicPr>
          <p:cNvPr id="4" name="Picture 1" descr="20081969092_d77b6aa5ab_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9B8F78D-30FE-476C-AA79-4DD462763BA8}"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7"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0410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4"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A2CB3ECC-3480-43A5-A47D-793EA7ACA67B}" type="slidenum">
              <a:rPr lang="en-US" altLang="en-US" sz="1200" smtClean="0">
                <a:cs typeface="Arial" panose="020B0604020202020204" pitchFamily="34" charset="0"/>
              </a:rPr>
              <a:pPr algn="r">
                <a:spcBef>
                  <a:spcPct val="20000"/>
                </a:spcBef>
                <a:buFont typeface="Arial" panose="020B0604020202020204" pitchFamily="34" charset="0"/>
                <a:buNone/>
                <a:defRPr/>
              </a:pPr>
              <a:t>‹#›</a:t>
            </a:fld>
            <a:endParaRPr lang="en-CA" altLang="en-US" sz="1200">
              <a:cs typeface="Arial" panose="020B0604020202020204" pitchFamily="34" charset="0"/>
            </a:endParaRPr>
          </a:p>
        </p:txBody>
      </p:sp>
      <p:pic>
        <p:nvPicPr>
          <p:cNvPr id="5" name="Picture 3" descr="s4b282c201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1685" y="645584"/>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0014952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ics Slide - 2">
    <p:bg>
      <p:bgPr>
        <a:solidFill>
          <a:srgbClr val="001835"/>
        </a:solidFill>
        <a:effectLst/>
      </p:bgPr>
    </p:bg>
    <p:spTree>
      <p:nvGrpSpPr>
        <p:cNvPr id="1" name=""/>
        <p:cNvGrpSpPr/>
        <p:nvPr/>
      </p:nvGrpSpPr>
      <p:grpSpPr>
        <a:xfrm>
          <a:off x="0" y="0"/>
          <a:ext cx="0" cy="0"/>
          <a:chOff x="0" y="0"/>
          <a:chExt cx="0" cy="0"/>
        </a:xfrm>
      </p:grpSpPr>
      <p:sp>
        <p:nvSpPr>
          <p:cNvPr id="4"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39283F6-10A9-46A4-B887-466EE4139FFF}"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pic>
        <p:nvPicPr>
          <p:cNvPr id="5" name="Picture 2" descr="2014_logo_only_revers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3585" y="630767"/>
            <a:ext cx="5439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solidFill>
                  <a:schemeClr val="bg1"/>
                </a:solidFill>
              </a:defRPr>
            </a:lvl1pPr>
            <a:lvl2pPr marL="0" indent="-239994">
              <a:lnSpc>
                <a:spcPct val="130000"/>
              </a:lnSpc>
              <a:spcBef>
                <a:spcPts val="0"/>
              </a:spcBef>
              <a:buFont typeface="Arial"/>
              <a:buChar char="•"/>
              <a:defRPr sz="2000">
                <a:solidFill>
                  <a:schemeClr val="bg1"/>
                </a:solidFill>
              </a:defRPr>
            </a:lvl2pPr>
            <a:lvl3pPr marL="719982" indent="-239994">
              <a:lnSpc>
                <a:spcPct val="130000"/>
              </a:lnSpc>
              <a:spcBef>
                <a:spcPts val="0"/>
              </a:spcBef>
              <a:defRPr sz="2000">
                <a:solidFill>
                  <a:schemeClr val="bg1"/>
                </a:solidFill>
              </a:defRPr>
            </a:lvl3pPr>
            <a:lvl4pPr marL="1199970" indent="-239994">
              <a:lnSpc>
                <a:spcPct val="130000"/>
              </a:lnSpc>
              <a:spcBef>
                <a:spcPts val="0"/>
              </a:spcBef>
              <a:buFont typeface="Arial"/>
              <a:buChar char="•"/>
              <a:defRPr sz="2000">
                <a:solidFill>
                  <a:schemeClr val="bg1"/>
                </a:solidFill>
              </a:defRPr>
            </a:lvl4pPr>
            <a:lvl5pPr marL="1679958" indent="-239994">
              <a:lnSpc>
                <a:spcPct val="130000"/>
              </a:lnSpc>
              <a:spcBef>
                <a:spcPts val="0"/>
              </a:spcBef>
              <a:buFont typeface="Arial"/>
              <a:buChar char="•"/>
              <a:defRPr sz="2000">
                <a:solidFill>
                  <a:schemeClr val="bg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001891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19468908073_a6d2e240c9_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1" y="1509184"/>
            <a:ext cx="6288617" cy="143933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4" name="Picture 3" descr="UBC_2016_Signature_Wide_28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6318" y="1919817"/>
            <a:ext cx="5194300" cy="68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6222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20089915475_1cd74fac37_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1" y="1509184"/>
            <a:ext cx="6288617" cy="143933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4" name="Picture 3" descr="UBC_2016_Signature_Wide_28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6318" y="1919817"/>
            <a:ext cx="5194300" cy="68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072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 3">
    <p:spTree>
      <p:nvGrpSpPr>
        <p:cNvPr id="1" name=""/>
        <p:cNvGrpSpPr/>
        <p:nvPr/>
      </p:nvGrpSpPr>
      <p:grpSpPr>
        <a:xfrm>
          <a:off x="0" y="0"/>
          <a:ext cx="0" cy="0"/>
          <a:chOff x="0" y="0"/>
          <a:chExt cx="0" cy="0"/>
        </a:xfrm>
      </p:grpSpPr>
      <p:pic>
        <p:nvPicPr>
          <p:cNvPr id="2" name="Picture 1" descr="20081969092_d77b6aa5ab_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1" y="1509184"/>
            <a:ext cx="6288617" cy="143933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4" name="Picture 3" descr="UBC_2016_Signature_Wide_28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6318" y="1919817"/>
            <a:ext cx="5194300" cy="68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424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684" r:id="rId12"/>
    <p:sldLayoutId id="2147483687" r:id="rId13"/>
    <p:sldLayoutId id="2147483688" r:id="rId14"/>
    <p:sldLayoutId id="2147483689" r:id="rId15"/>
    <p:sldLayoutId id="2147483690" r:id="rId16"/>
    <p:sldLayoutId id="2147483691" r:id="rId17"/>
    <p:sldLayoutId id="2147483695" r:id="rId18"/>
    <p:sldLayoutId id="2147483696" r:id="rId19"/>
    <p:sldLayoutId id="2147483697" r:id="rId20"/>
    <p:sldLayoutId id="2147483713" r:id="rId21"/>
    <p:sldLayoutId id="2147483714" r:id="rId22"/>
    <p:sldLayoutId id="2147483694" r:id="rId23"/>
    <p:sldLayoutId id="214748371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9264" r:id="rId1"/>
    <p:sldLayoutId id="2147489265" r:id="rId2"/>
    <p:sldLayoutId id="2147489266" r:id="rId3"/>
    <p:sldLayoutId id="2147489267" r:id="rId4"/>
    <p:sldLayoutId id="2147489268" r:id="rId5"/>
    <p:sldLayoutId id="2147489269" r:id="rId6"/>
    <p:sldLayoutId id="2147489287" r:id="rId7"/>
    <p:sldLayoutId id="2147489289" r:id="rId8"/>
    <p:sldLayoutId id="2147489292" r:id="rId9"/>
    <p:sldLayoutId id="2147489270" r:id="rId10"/>
    <p:sldLayoutId id="2147489290" r:id="rId11"/>
    <p:sldLayoutId id="2147489291" r:id="rId12"/>
    <p:sldLayoutId id="2147489288" r:id="rId13"/>
    <p:sldLayoutId id="2147489271" r:id="rId14"/>
    <p:sldLayoutId id="2147489272" r:id="rId15"/>
    <p:sldLayoutId id="2147489273" r:id="rId16"/>
    <p:sldLayoutId id="2147489274" r:id="rId17"/>
    <p:sldLayoutId id="2147489275" r:id="rId18"/>
    <p:sldLayoutId id="2147489276" r:id="rId19"/>
    <p:sldLayoutId id="2147489277" r:id="rId20"/>
    <p:sldLayoutId id="2147489293" r:id="rId21"/>
    <p:sldLayoutId id="2147489278" r:id="rId22"/>
    <p:sldLayoutId id="2147489279" r:id="rId23"/>
    <p:sldLayoutId id="2147489280" r:id="rId24"/>
    <p:sldLayoutId id="2147489281" r:id="rId25"/>
    <p:sldLayoutId id="2147489282" r:id="rId26"/>
    <p:sldLayoutId id="2147489283" r:id="rId27"/>
    <p:sldLayoutId id="2147489284" r:id="rId28"/>
    <p:sldLayoutId id="2147489285" r:id="rId29"/>
    <p:sldLayoutId id="2147489286" r:id="rId30"/>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panose="020B0600070205080204" pitchFamily="34" charset="-128"/>
          <a:cs typeface="ＭＳ Ｐゴシック"/>
        </a:defRPr>
      </a:lvl1pPr>
      <a:lvl2pPr algn="ctr" defTabSz="609585" rtl="0" eaLnBrk="0" fontAlgn="base" hangingPunct="0">
        <a:spcBef>
          <a:spcPct val="0"/>
        </a:spcBef>
        <a:spcAft>
          <a:spcPct val="0"/>
        </a:spcAft>
        <a:defRPr sz="5867">
          <a:solidFill>
            <a:schemeClr val="tx1"/>
          </a:solidFill>
          <a:latin typeface="Arial" charset="0"/>
          <a:ea typeface="ＭＳ Ｐゴシック" panose="020B0600070205080204" pitchFamily="34" charset="-128"/>
          <a:cs typeface="ＭＳ Ｐゴシック"/>
        </a:defRPr>
      </a:lvl2pPr>
      <a:lvl3pPr algn="ctr" defTabSz="609585" rtl="0" eaLnBrk="0" fontAlgn="base" hangingPunct="0">
        <a:spcBef>
          <a:spcPct val="0"/>
        </a:spcBef>
        <a:spcAft>
          <a:spcPct val="0"/>
        </a:spcAft>
        <a:defRPr sz="5867">
          <a:solidFill>
            <a:schemeClr val="tx1"/>
          </a:solidFill>
          <a:latin typeface="Arial" charset="0"/>
          <a:ea typeface="ＭＳ Ｐゴシック" panose="020B0600070205080204" pitchFamily="34" charset="-128"/>
          <a:cs typeface="ＭＳ Ｐゴシック"/>
        </a:defRPr>
      </a:lvl3pPr>
      <a:lvl4pPr algn="ctr" defTabSz="609585" rtl="0" eaLnBrk="0" fontAlgn="base" hangingPunct="0">
        <a:spcBef>
          <a:spcPct val="0"/>
        </a:spcBef>
        <a:spcAft>
          <a:spcPct val="0"/>
        </a:spcAft>
        <a:defRPr sz="5867">
          <a:solidFill>
            <a:schemeClr val="tx1"/>
          </a:solidFill>
          <a:latin typeface="Arial" charset="0"/>
          <a:ea typeface="ＭＳ Ｐゴシック" panose="020B0600070205080204" pitchFamily="34" charset="-128"/>
          <a:cs typeface="ＭＳ Ｐゴシック"/>
        </a:defRPr>
      </a:lvl4pPr>
      <a:lvl5pPr algn="ctr" defTabSz="609585" rtl="0" eaLnBrk="0" fontAlgn="base" hangingPunct="0">
        <a:spcBef>
          <a:spcPct val="0"/>
        </a:spcBef>
        <a:spcAft>
          <a:spcPct val="0"/>
        </a:spcAft>
        <a:defRPr sz="5867">
          <a:solidFill>
            <a:schemeClr val="tx1"/>
          </a:solidFill>
          <a:latin typeface="Arial" charset="0"/>
          <a:ea typeface="ＭＳ Ｐゴシック" panose="020B0600070205080204" pitchFamily="34" charset="-128"/>
          <a:cs typeface="ＭＳ Ｐゴシック"/>
        </a:defRPr>
      </a:lvl5pPr>
      <a:lvl6pPr marL="609585" algn="ctr" defTabSz="609585" rtl="0" fontAlgn="base">
        <a:spcBef>
          <a:spcPct val="0"/>
        </a:spcBef>
        <a:spcAft>
          <a:spcPct val="0"/>
        </a:spcAft>
        <a:defRPr sz="5867">
          <a:solidFill>
            <a:schemeClr val="tx1"/>
          </a:solidFill>
          <a:latin typeface="Arial" charset="0"/>
          <a:ea typeface="ＭＳ Ｐゴシック" charset="-128"/>
        </a:defRPr>
      </a:lvl6pPr>
      <a:lvl7pPr marL="1219170" algn="ctr" defTabSz="609585" rtl="0" fontAlgn="base">
        <a:spcBef>
          <a:spcPct val="0"/>
        </a:spcBef>
        <a:spcAft>
          <a:spcPct val="0"/>
        </a:spcAft>
        <a:defRPr sz="5867">
          <a:solidFill>
            <a:schemeClr val="tx1"/>
          </a:solidFill>
          <a:latin typeface="Arial" charset="0"/>
          <a:ea typeface="ＭＳ Ｐゴシック" charset="-128"/>
        </a:defRPr>
      </a:lvl7pPr>
      <a:lvl8pPr marL="1828754" algn="ctr" defTabSz="609585" rtl="0" fontAlgn="base">
        <a:spcBef>
          <a:spcPct val="0"/>
        </a:spcBef>
        <a:spcAft>
          <a:spcPct val="0"/>
        </a:spcAft>
        <a:defRPr sz="5867">
          <a:solidFill>
            <a:schemeClr val="tx1"/>
          </a:solidFill>
          <a:latin typeface="Arial" charset="0"/>
          <a:ea typeface="ＭＳ Ｐゴシック" charset="-128"/>
        </a:defRPr>
      </a:lvl8pPr>
      <a:lvl9pPr marL="2438339" algn="ctr" defTabSz="609585" rtl="0" fontAlgn="base">
        <a:spcBef>
          <a:spcPct val="0"/>
        </a:spcBef>
        <a:spcAft>
          <a:spcPct val="0"/>
        </a:spcAft>
        <a:defRPr sz="5867">
          <a:solidFill>
            <a:schemeClr val="tx1"/>
          </a:solidFill>
          <a:latin typeface="Arial"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panose="020B0600070205080204" pitchFamily="34" charset="-128"/>
          <a:cs typeface="ＭＳ Ｐゴシック"/>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panose="020B0600070205080204" pitchFamily="34" charset="-128"/>
          <a:cs typeface="ＭＳ Ｐゴシック"/>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ＭＳ Ｐゴシック"/>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panose="020B0600070205080204" pitchFamily="34" charset="-128"/>
          <a:cs typeface="ＭＳ Ｐゴシック"/>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panose="020B0600070205080204" pitchFamily="34" charset="-128"/>
          <a:cs typeface="ＭＳ Ｐゴシック"/>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hyperlink" Target="https://wpl.ubc.ca/browse/workday/employee-as-self/courses/wpl-wd-we4hrl" TargetMode="External"/><Relationship Id="rId3" Type="http://schemas.openxmlformats.org/officeDocument/2006/relationships/hyperlink" Target="https://isc.ubc.ca/resources/workday-knowledge-base" TargetMode="External"/><Relationship Id="rId21" Type="http://schemas.openxmlformats.org/officeDocument/2006/relationships/slide" Target="slide3.xml"/><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hyperlink" Target="https://wpl.ubc.ca/browse/workday/employee-as-self/courses/wpl-wd-we4sal" TargetMode="External"/><Relationship Id="rId2" Type="http://schemas.openxmlformats.org/officeDocument/2006/relationships/hyperlink" Target="https://isc.ubc.ca/resources" TargetMode="External"/><Relationship Id="rId16" Type="http://schemas.openxmlformats.org/officeDocument/2006/relationships/hyperlink" Target="https://wpl.ubc.ca/browse/workday/hr-roles/courses/wpl-wd-wd4mng" TargetMode="External"/><Relationship Id="rId20" Type="http://schemas.openxmlformats.org/officeDocument/2006/relationships/hyperlink" Target="https://wpl.ubc.ca/browse/workday/employee-as-self/courses/wpl-wd-we4stu" TargetMode="External"/><Relationship Id="rId1" Type="http://schemas.openxmlformats.org/officeDocument/2006/relationships/slideLayout" Target="../slideLayouts/slideLayout22.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hyperlink" Target="https://wpl.ubc.ca/browse/workday/employee-as-self/courses/wpl-wd-basics" TargetMode="External"/><Relationship Id="rId10" Type="http://schemas.openxmlformats.org/officeDocument/2006/relationships/image" Target="../media/image36.svg"/><Relationship Id="rId19" Type="http://schemas.openxmlformats.org/officeDocument/2006/relationships/hyperlink" Target="https://wpl.ubc.ca/browse/irp-training/courses/wpl-irp-wfm" TargetMode="External"/><Relationship Id="rId4" Type="http://schemas.openxmlformats.org/officeDocument/2006/relationships/hyperlink" Target="https://isc.ubc.ca/resources/workday-training" TargetMode="External"/><Relationship Id="rId9" Type="http://schemas.openxmlformats.org/officeDocument/2006/relationships/image" Target="../media/image35.png"/><Relationship Id="rId14"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wpl.ubc.ca/browse/ubco/courses/new-to-ubc-okanagan-orientation-course"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https://hr.ok.ubc.ca/about/contact-us/" TargetMode="External"/><Relationship Id="rId1" Type="http://schemas.openxmlformats.org/officeDocument/2006/relationships/slideLayout" Target="../slideLayouts/slideLayout2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slide" Target="slide3.xm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hyperlink" Target="https://hr.ok.ubc.ca/about/contact-us/" TargetMode="External"/><Relationship Id="rId1" Type="http://schemas.openxmlformats.org/officeDocument/2006/relationships/slideLayout" Target="../slideLayouts/slideLayout2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hyperlink" Target="https://hr.ubc.ca/contact/contact-benefits" TargetMode="External"/><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slide" Target="slide3.xml"/><Relationship Id="rId2" Type="http://schemas.openxmlformats.org/officeDocument/2006/relationships/hyperlink" Target="mailto:workplace.orientations@ubc.ca" TargetMode="External"/><Relationship Id="rId16" Type="http://schemas.openxmlformats.org/officeDocument/2006/relationships/image" Target="../media/image40.svg"/><Relationship Id="rId1" Type="http://schemas.openxmlformats.org/officeDocument/2006/relationships/slideLayout" Target="../slideLayouts/slideLayout22.xml"/><Relationship Id="rId6" Type="http://schemas.openxmlformats.org/officeDocument/2006/relationships/hyperlink" Target="https://wpl.ubc.ca/browse/wellbeing/benefits/benefitswellbeing/courses/wpl-wb-benplan" TargetMode="External"/><Relationship Id="rId11" Type="http://schemas.openxmlformats.org/officeDocument/2006/relationships/image" Target="../media/image35.png"/><Relationship Id="rId5" Type="http://schemas.openxmlformats.org/officeDocument/2006/relationships/hyperlink" Target="https://wpl.ubc.ca/browse/orientation-and-onboarding" TargetMode="External"/><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hyperlink" Target="https://hr.ok.ubc.ca/about/contact-us/" TargetMode="External"/><Relationship Id="rId9" Type="http://schemas.openxmlformats.org/officeDocument/2006/relationships/image" Target="../media/image33.png"/><Relationship Id="rId14"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provost.ok.ubc.ca/initiatives/community-connection/meet-the-new-faces-of-ubc-okanagan/"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https://provost.ok.ubc.ca/about-the-office/" TargetMode="External"/><Relationship Id="rId1" Type="http://schemas.openxmlformats.org/officeDocument/2006/relationships/slideLayout" Target="../slideLayouts/slideLayout2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slide" Target="slide3.xm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hyperlink" Target="https://ctlt.ubc.ca/programs/faculty-programs/new-to-ubc/teaching-development-program-for-new-faculty/" TargetMode="External"/><Relationship Id="rId1" Type="http://schemas.openxmlformats.org/officeDocument/2006/relationships/slideLayout" Target="../slideLayouts/slideLayout2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ctl.ok.ubc.ca/programs/faculty-peer-mentoring-program/"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https://ctl.ok.ubc.ca/about-the-ctl/team-contact/" TargetMode="External"/><Relationship Id="rId1" Type="http://schemas.openxmlformats.org/officeDocument/2006/relationships/slideLayout" Target="../slideLayouts/slideLayout2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staff.pensions.ubc.ca/news/workshops/"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https://staff.pensions.ubc.ca/contact/" TargetMode="External"/><Relationship Id="rId1" Type="http://schemas.openxmlformats.org/officeDocument/2006/relationships/slideLayout" Target="../slideLayouts/slideLayout2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faculty.pensions.ubc.ca/seminars/"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https://faculty.pensions.ubc.ca/contact/" TargetMode="External"/><Relationship Id="rId1" Type="http://schemas.openxmlformats.org/officeDocument/2006/relationships/slideLayout" Target="../slideLayouts/slideLayout2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19.xml.rels><?xml version="1.0" encoding="UTF-8" standalone="yes"?>
<Relationships xmlns="http://schemas.openxmlformats.org/package/2006/relationships"><Relationship Id="rId2" Type="http://schemas.openxmlformats.org/officeDocument/2006/relationships/hyperlink" Target="https://hr.ok.ubc.ca/about/contact-us/" TargetMode="Externa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hyperlink" Target="https://hr.ubc.ca/managers-admins/onboarding/new-employee-checklist-and-orientation" TargetMode="External"/><Relationship Id="rId1" Type="http://schemas.openxmlformats.org/officeDocument/2006/relationships/slideLayout" Target="../slideLayouts/slideLayout2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3" Type="http://schemas.openxmlformats.org/officeDocument/2006/relationships/slide" Target="slide6.xml"/><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slide" Target="slide5.xml"/><Relationship Id="rId1" Type="http://schemas.openxmlformats.org/officeDocument/2006/relationships/slideLayout" Target="../slideLayouts/slideLayout22.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5" Type="http://schemas.openxmlformats.org/officeDocument/2006/relationships/slide" Target="slide18.xml"/><Relationship Id="rId10" Type="http://schemas.openxmlformats.org/officeDocument/2006/relationships/slide" Target="slide13.xml"/><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slide" Target="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slide" Target="slide3.xm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hyperlink" Target="https://hr.ok.ubc.ca/about/contact-us/" TargetMode="External"/><Relationship Id="rId1" Type="http://schemas.openxmlformats.org/officeDocument/2006/relationships/slideLayout" Target="../slideLayouts/slideLayout2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slide" Target="slide3.xml"/><Relationship Id="rId3" Type="http://schemas.openxmlformats.org/officeDocument/2006/relationships/hyperlink" Target="https://isc.ubc.ca/resources" TargetMode="External"/><Relationship Id="rId7" Type="http://schemas.openxmlformats.org/officeDocument/2006/relationships/hyperlink" Target="https://ubc.service-now.com/selfservice?id=kb_article&amp;sysparm_article=KB0016801" TargetMode="External"/><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hyperlink" Target="https://ubc.service-now.com/selfservice/?id=kb_article&amp;sysparm_article=KB0017899" TargetMode="External"/><Relationship Id="rId16"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hyperlink" Target="https://ubc.service-now.com/selfservice/?id=kb_article&amp;sysparm_article=KB0016808" TargetMode="External"/><Relationship Id="rId11" Type="http://schemas.openxmlformats.org/officeDocument/2006/relationships/image" Target="../media/image34.svg"/><Relationship Id="rId5" Type="http://schemas.openxmlformats.org/officeDocument/2006/relationships/hyperlink" Target="https://ubc.service-now.com/selfservice?id=kb_article&amp;sysparm_article=KB0017901&amp;sys_kb_id=6a438a5c1b12c1105edd43b4bd4bcbe5&amp;spa=1" TargetMode="External"/><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hyperlink" Target="https://hr.ubc.ca/contact/contact-benefits" TargetMode="External"/><Relationship Id="rId9" Type="http://schemas.openxmlformats.org/officeDocument/2006/relationships/image" Target="../media/image32.sv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slide" Target="slide3.xml"/><Relationship Id="rId3" Type="http://schemas.openxmlformats.org/officeDocument/2006/relationships/hyperlink" Target="https://it.ok.ubc.ca/support/" TargetMode="External"/><Relationship Id="rId7" Type="http://schemas.openxmlformats.org/officeDocument/2006/relationships/hyperlink" Target="https://it.ok.ubc.ca/services/" TargetMode="External"/><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hyperlink" Target="https://ubc.service-now.com/selfservice?id=sc_cat_item_guide&amp;sys_id=3b25cc431b83d010c7b02069bc4bcb10" TargetMode="External"/><Relationship Id="rId16"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hyperlink" Target="https://it.ubc.ca/services/accounts-passwords/multi-factor-authentication-mfa" TargetMode="External"/><Relationship Id="rId11" Type="http://schemas.openxmlformats.org/officeDocument/2006/relationships/image" Target="../media/image34.svg"/><Relationship Id="rId5" Type="http://schemas.openxmlformats.org/officeDocument/2006/relationships/hyperlink" Target="https://it.ubc.ca/services/accounts-passwords/campus-wide-login-cwl" TargetMode="External"/><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hyperlink" Target="https://it.ok.ubc.ca/services/email-calendars/" TargetMode="External"/><Relationship Id="rId9" Type="http://schemas.openxmlformats.org/officeDocument/2006/relationships/image" Target="../media/image32.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2.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hyperlink" Target="https://hse.ok.ubc.ca/safety/training/" TargetMode="Externa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hyperlink" Target="https://ubc.service-now.com/selfservice?id=kb_article&amp;sysparm_article=KB0017899" TargetMode="External"/><Relationship Id="rId1" Type="http://schemas.openxmlformats.org/officeDocument/2006/relationships/slideLayout" Target="../slideLayouts/slideLayout22.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hyperlink" Target="mailto:support@wpl.ca" TargetMode="External"/><Relationship Id="rId9" Type="http://schemas.openxmlformats.org/officeDocument/2006/relationships/image" Target="../media/image35.png"/><Relationship Id="rId1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EDD6E9D4-2AFC-ED4D-AE7C-7844CBCCAA8A}"/>
              </a:ext>
            </a:extLst>
          </p:cNvPr>
          <p:cNvSpPr>
            <a:spLocks noGrp="1"/>
          </p:cNvSpPr>
          <p:nvPr/>
        </p:nvSpPr>
        <p:spPr>
          <a:xfrm>
            <a:off x="554107" y="4459369"/>
            <a:ext cx="7240271" cy="594586"/>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333" b="1" i="0" kern="0" cap="none" spc="0" normalizeH="0" baseline="0">
                <a:solidFill>
                  <a:srgbClr val="0C2344"/>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Whitney Book"/>
                <a:ea typeface="+mn-ea"/>
                <a:cs typeface="Whitney Book"/>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Whitney Book"/>
                <a:ea typeface="+mn-ea"/>
                <a:cs typeface="Whitney Book"/>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Whitney Book"/>
                <a:ea typeface="+mn-ea"/>
                <a:cs typeface="Whitney Book"/>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Whitney Book"/>
                <a:ea typeface="+mn-ea"/>
                <a:cs typeface="Whitney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Updated November 2024</a:t>
            </a:r>
            <a:endParaRPr lang="en-US" dirty="0"/>
          </a:p>
        </p:txBody>
      </p:sp>
      <p:sp>
        <p:nvSpPr>
          <p:cNvPr id="10" name="Title 6">
            <a:extLst>
              <a:ext uri="{FF2B5EF4-FFF2-40B4-BE49-F238E27FC236}">
                <a16:creationId xmlns:a16="http://schemas.microsoft.com/office/drawing/2014/main" id="{6DC8DD7C-3175-6842-A79F-78B404ABF238}"/>
              </a:ext>
            </a:extLst>
          </p:cNvPr>
          <p:cNvSpPr>
            <a:spLocks noGrp="1"/>
          </p:cNvSpPr>
          <p:nvPr/>
        </p:nvSpPr>
        <p:spPr>
          <a:xfrm>
            <a:off x="493660" y="1617060"/>
            <a:ext cx="7234291" cy="2228203"/>
          </a:xfrm>
          <a:prstGeom prst="rect">
            <a:avLst/>
          </a:prstGeom>
        </p:spPr>
        <p:txBody>
          <a:bodyPr vert="horz" lIns="0" tIns="0" rIns="0" bIns="0" rtlCol="0" anchor="ctr">
            <a:normAutofit/>
          </a:bodyPr>
          <a:lstStyle>
            <a:lvl1pPr algn="l" defTabSz="914400" rtl="0" eaLnBrk="1" latinLnBrk="0" hangingPunct="1">
              <a:lnSpc>
                <a:spcPts val="5067"/>
              </a:lnSpc>
              <a:spcBef>
                <a:spcPct val="0"/>
              </a:spcBef>
              <a:buNone/>
              <a:defRPr lang="en-US" sz="4533" b="1" i="0" kern="0" cap="none" spc="0" baseline="0" dirty="0">
                <a:solidFill>
                  <a:schemeClr val="tx1"/>
                </a:solidFill>
                <a:latin typeface="Arial"/>
                <a:ea typeface="MS PGothic" panose="020B0600070205080204" pitchFamily="34" charset="-128"/>
                <a:cs typeface="Arial"/>
              </a:defRPr>
            </a:lvl1pPr>
          </a:lstStyle>
          <a:p>
            <a:r>
              <a:rPr lang="en-US" sz="4500">
                <a:ea typeface="ＭＳ Ｐゴシック"/>
              </a:rPr>
              <a:t>Onboarding Journey Map </a:t>
            </a:r>
            <a:br>
              <a:rPr lang="en-US" sz="4500">
                <a:ea typeface="ＭＳ Ｐゴシック" charset="-128"/>
              </a:rPr>
            </a:br>
            <a:r>
              <a:rPr lang="en-US" sz="3600" b="0">
                <a:ea typeface="ＭＳ Ｐゴシック"/>
              </a:rPr>
              <a:t>For New Faculty and Staff</a:t>
            </a:r>
            <a:endParaRPr lang="en-US" sz="3600">
              <a:ea typeface="ＭＳ Ｐゴシック"/>
            </a:endParaRPr>
          </a:p>
        </p:txBody>
      </p:sp>
      <p:sp>
        <p:nvSpPr>
          <p:cNvPr id="11" name="Text Placeholder 2">
            <a:extLst>
              <a:ext uri="{FF2B5EF4-FFF2-40B4-BE49-F238E27FC236}">
                <a16:creationId xmlns:a16="http://schemas.microsoft.com/office/drawing/2014/main" id="{47444EA7-F0BD-2608-6600-F0EBA3769F09}"/>
              </a:ext>
            </a:extLst>
          </p:cNvPr>
          <p:cNvSpPr>
            <a:spLocks noGrp="1"/>
          </p:cNvSpPr>
          <p:nvPr/>
        </p:nvSpPr>
        <p:spPr>
          <a:xfrm>
            <a:off x="557865" y="3755026"/>
            <a:ext cx="7240271" cy="428525"/>
          </a:xfrm>
          <a:prstGeom prst="rect">
            <a:avLst/>
          </a:prstGeom>
        </p:spPr>
        <p:txBody>
          <a:bodyPr vert="horz" lIns="0" tIns="0" rIns="0" bIns="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t>UBC Okanagan Campus</a:t>
            </a:r>
            <a:endParaRPr lang="en-US" sz="2400">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20FEFC2C-7EAC-42AA-BF66-758A3A89A601}"/>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CA" sz="1400">
                <a:solidFill>
                  <a:srgbClr val="000000"/>
                </a:solidFill>
                <a:latin typeface="Calibri"/>
                <a:ea typeface="Calibri"/>
                <a:cs typeface="Calibri"/>
              </a:rPr>
              <a:t>Workday training courses focus on how to complete tasks and processes in Workday, and the foundations of how Workday functions as a system. </a:t>
            </a:r>
            <a:r>
              <a:rPr lang="en-CA" sz="1400">
                <a:solidFill>
                  <a:srgbClr val="000000"/>
                </a:solidFill>
                <a:latin typeface="Calibri"/>
                <a:ea typeface="+mn-lt"/>
                <a:cs typeface="Calibri"/>
              </a:rPr>
              <a:t>Courses may include video tutorials, visual walkthroughs of Workday steps, and recommended resources in the Workday Knowledge Base.</a:t>
            </a:r>
            <a:endParaRPr lang="en-CA"/>
          </a:p>
          <a:p>
            <a:endParaRPr lang="en-CA" sz="1000">
              <a:solidFill>
                <a:srgbClr val="000000"/>
              </a:solidFill>
              <a:latin typeface="Calibri"/>
              <a:ea typeface="Calibri"/>
              <a:cs typeface="Calibri"/>
            </a:endParaRPr>
          </a:p>
          <a:p>
            <a:r>
              <a:rPr lang="en-CA" sz="1400">
                <a:ea typeface="Calibri"/>
                <a:cs typeface="Calibri"/>
              </a:rPr>
              <a:t>It is highly recommended for new hires to complete Workday Basics and Workday Essentials trainings to learn how to submit absence requests, enter hours, view documents, update personal information, and more.</a:t>
            </a: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Integrated</a:t>
            </a:r>
            <a:r>
              <a:rPr lang="en-US" sz="1400">
                <a:solidFill>
                  <a:srgbClr val="000000"/>
                </a:solidFill>
                <a:ea typeface="+mn-lt"/>
                <a:cs typeface="+mn-lt"/>
                <a:hlinkClick r:id="rId2"/>
              </a:rPr>
              <a:t> Service Centre</a:t>
            </a:r>
            <a:r>
              <a:rPr lang="en-US" sz="1400" b="1">
                <a:solidFill>
                  <a:srgbClr val="000000"/>
                </a:solidFill>
                <a:ea typeface="+mn-lt"/>
                <a:cs typeface="+mn-lt"/>
              </a:rPr>
              <a:t> </a:t>
            </a:r>
            <a:r>
              <a:rPr lang="en-US" sz="1400">
                <a:solidFill>
                  <a:srgbClr val="000000"/>
                </a:solidFill>
                <a:ea typeface="+mn-lt"/>
                <a:cs typeface="+mn-lt"/>
              </a:rPr>
              <a:t>(Workday support</a:t>
            </a:r>
            <a:r>
              <a:rPr lang="en-US" sz="1400">
                <a:ea typeface="+mn-lt"/>
                <a:cs typeface="+mn-lt"/>
              </a:rPr>
              <a:t>)</a:t>
            </a:r>
            <a:endParaRPr lang="en-US" sz="1400">
              <a:ea typeface="Calibri"/>
              <a:cs typeface="Calibri"/>
            </a:endParaRPr>
          </a:p>
          <a:p>
            <a:pPr marL="285750" indent="-285750">
              <a:buFont typeface="Arial,Sans-Serif"/>
              <a:buChar char="•"/>
            </a:pPr>
            <a:r>
              <a:rPr lang="en-US" sz="1400">
                <a:solidFill>
                  <a:srgbClr val="000000"/>
                </a:solidFill>
                <a:ea typeface="+mn-lt"/>
                <a:cs typeface="+mn-lt"/>
                <a:hlinkClick r:id="rId3"/>
              </a:rPr>
              <a:t>Workday Knowledge Base</a:t>
            </a:r>
            <a:r>
              <a:rPr lang="en-US" sz="1400">
                <a:solidFill>
                  <a:srgbClr val="000000"/>
                </a:solidFill>
                <a:ea typeface="+mn-lt"/>
                <a:cs typeface="+mn-lt"/>
              </a:rPr>
              <a:t> (step-by-step guides)</a:t>
            </a:r>
          </a:p>
          <a:p>
            <a:pPr marL="285750" indent="-285750">
              <a:buFont typeface="Arial,Sans-Serif"/>
              <a:buChar char="•"/>
            </a:pPr>
            <a:endParaRPr lang="en-US" sz="1400">
              <a:ea typeface="Calibri" panose="020F0502020204030204"/>
              <a:cs typeface="Calibri" panose="020F0502020204030204"/>
            </a:endParaRPr>
          </a:p>
          <a:p>
            <a:pPr marL="285750" indent="-285750">
              <a:buFont typeface="Arial"/>
              <a:buChar char="•"/>
            </a:pPr>
            <a:endParaRPr lang="en-US" sz="1400">
              <a:ea typeface="+mn-lt"/>
              <a:cs typeface="+mn-lt"/>
            </a:endParaRPr>
          </a:p>
          <a:p>
            <a:pPr marL="285750" indent="-285750">
              <a:buFont typeface="Arial"/>
              <a:buChar char="•"/>
            </a:pPr>
            <a:endParaRPr lang="en-US" sz="1400" b="1">
              <a:ea typeface="+mn-lt"/>
              <a:cs typeface="+mn-lt"/>
            </a:endParaRPr>
          </a:p>
          <a:p>
            <a:endParaRPr lang="en-US" sz="1000">
              <a:ea typeface="Calibri"/>
              <a:cs typeface="Calibri"/>
            </a:endParaRPr>
          </a:p>
          <a:p>
            <a:endParaRPr lang="en-US" sz="1400" b="1">
              <a:ea typeface="Calibri"/>
              <a:cs typeface="Calibri"/>
            </a:endParaRPr>
          </a:p>
          <a:p>
            <a:endParaRPr lang="en-US" sz="1400">
              <a:ea typeface="Calibri"/>
              <a:cs typeface="Calibri"/>
            </a:endParaRPr>
          </a:p>
        </p:txBody>
      </p:sp>
      <p:sp>
        <p:nvSpPr>
          <p:cNvPr id="23" name="Title 2">
            <a:extLst>
              <a:ext uri="{FF2B5EF4-FFF2-40B4-BE49-F238E27FC236}">
                <a16:creationId xmlns:a16="http://schemas.microsoft.com/office/drawing/2014/main" id="{4BC4EB08-CEA8-434F-B669-9B5F5D23E4D5}"/>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4"/>
              </a:rPr>
              <a:t>Workday Systems Trainings</a:t>
            </a:r>
            <a:endParaRPr lang="en-US" sz="2400">
              <a:solidFill>
                <a:srgbClr val="002060"/>
              </a:solidFill>
              <a:cs typeface="Calibri Light"/>
            </a:endParaRPr>
          </a:p>
        </p:txBody>
      </p:sp>
      <p:pic>
        <p:nvPicPr>
          <p:cNvPr id="24" name="Graphic 18" descr="Schoolhouse with solid fill">
            <a:extLst>
              <a:ext uri="{FF2B5EF4-FFF2-40B4-BE49-F238E27FC236}">
                <a16:creationId xmlns:a16="http://schemas.microsoft.com/office/drawing/2014/main" id="{56CE49F6-BA7D-4562-9B27-3A23DF639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308" y="5571358"/>
            <a:ext cx="643003" cy="643003"/>
          </a:xfrm>
          <a:prstGeom prst="rect">
            <a:avLst/>
          </a:prstGeom>
        </p:spPr>
      </p:pic>
      <p:sp>
        <p:nvSpPr>
          <p:cNvPr id="25" name="TextBox 19">
            <a:extLst>
              <a:ext uri="{FF2B5EF4-FFF2-40B4-BE49-F238E27FC236}">
                <a16:creationId xmlns:a16="http://schemas.microsoft.com/office/drawing/2014/main" id="{678C95D8-CA1B-4B11-8F08-193AE24837EC}"/>
              </a:ext>
            </a:extLst>
          </p:cNvPr>
          <p:cNvSpPr txBox="1"/>
          <p:nvPr/>
        </p:nvSpPr>
        <p:spPr>
          <a:xfrm>
            <a:off x="1224012" y="5696188"/>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26" name="Graphic 3" descr="Inbox Check outline">
            <a:extLst>
              <a:ext uri="{FF2B5EF4-FFF2-40B4-BE49-F238E27FC236}">
                <a16:creationId xmlns:a16="http://schemas.microsoft.com/office/drawing/2014/main" id="{DD771388-5587-45AF-8053-4DB62C1274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34730" y="5564284"/>
            <a:ext cx="643003" cy="643003"/>
          </a:xfrm>
          <a:prstGeom prst="rect">
            <a:avLst/>
          </a:prstGeom>
        </p:spPr>
      </p:pic>
      <p:sp>
        <p:nvSpPr>
          <p:cNvPr id="27" name="TextBox 19">
            <a:extLst>
              <a:ext uri="{FF2B5EF4-FFF2-40B4-BE49-F238E27FC236}">
                <a16:creationId xmlns:a16="http://schemas.microsoft.com/office/drawing/2014/main" id="{261A5A8E-D35F-45C9-8BA1-9884FFB951E1}"/>
              </a:ext>
            </a:extLst>
          </p:cNvPr>
          <p:cNvSpPr txBox="1"/>
          <p:nvPr/>
        </p:nvSpPr>
        <p:spPr>
          <a:xfrm>
            <a:off x="3179589"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Courses</a:t>
            </a:r>
            <a:endParaRPr lang="en-US"/>
          </a:p>
        </p:txBody>
      </p:sp>
      <p:pic>
        <p:nvPicPr>
          <p:cNvPr id="28" name="Graphic 5" descr="Person eating with solid fill">
            <a:extLst>
              <a:ext uri="{FF2B5EF4-FFF2-40B4-BE49-F238E27FC236}">
                <a16:creationId xmlns:a16="http://schemas.microsoft.com/office/drawing/2014/main" id="{BDBA60E4-2165-4967-9B1D-4CFE2AEA5A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38371" y="5617098"/>
            <a:ext cx="643003" cy="643003"/>
          </a:xfrm>
          <a:prstGeom prst="rect">
            <a:avLst/>
          </a:prstGeom>
        </p:spPr>
      </p:pic>
      <p:sp>
        <p:nvSpPr>
          <p:cNvPr id="29" name="TextBox 19">
            <a:extLst>
              <a:ext uri="{FF2B5EF4-FFF2-40B4-BE49-F238E27FC236}">
                <a16:creationId xmlns:a16="http://schemas.microsoft.com/office/drawing/2014/main" id="{6259C2D7-EDB3-4EDE-8D52-11CD2C962931}"/>
              </a:ext>
            </a:extLst>
          </p:cNvPr>
          <p:cNvSpPr txBox="1"/>
          <p:nvPr/>
        </p:nvSpPr>
        <p:spPr>
          <a:xfrm>
            <a:off x="4941077" y="5801494"/>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pic>
        <p:nvPicPr>
          <p:cNvPr id="30" name="Graphic 8" descr="Hourglass Full outline">
            <a:extLst>
              <a:ext uri="{FF2B5EF4-FFF2-40B4-BE49-F238E27FC236}">
                <a16:creationId xmlns:a16="http://schemas.microsoft.com/office/drawing/2014/main" id="{62AF1E1C-6D9B-450F-9605-BD4148CEB3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10866" y="5627213"/>
            <a:ext cx="643003" cy="643003"/>
          </a:xfrm>
          <a:prstGeom prst="rect">
            <a:avLst/>
          </a:prstGeom>
        </p:spPr>
      </p:pic>
      <p:sp>
        <p:nvSpPr>
          <p:cNvPr id="31" name="TextBox 19">
            <a:extLst>
              <a:ext uri="{FF2B5EF4-FFF2-40B4-BE49-F238E27FC236}">
                <a16:creationId xmlns:a16="http://schemas.microsoft.com/office/drawing/2014/main" id="{ECC9C978-4E78-4BBA-A8CD-F6FDB1C1E575}"/>
              </a:ext>
            </a:extLst>
          </p:cNvPr>
          <p:cNvSpPr txBox="1"/>
          <p:nvPr/>
        </p:nvSpPr>
        <p:spPr>
          <a:xfrm>
            <a:off x="6819750" y="5688531"/>
            <a:ext cx="1507098"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1-3 hours</a:t>
            </a:r>
            <a:endParaRPr lang="en-US">
              <a:cs typeface="Arial" panose="020B0604020202020204" pitchFamily="34" charset="0"/>
            </a:endParaRPr>
          </a:p>
          <a:p>
            <a:r>
              <a:rPr lang="en-US" sz="1400">
                <a:latin typeface="Calibri"/>
                <a:ea typeface="MS PGothic"/>
                <a:cs typeface="Arial"/>
              </a:rPr>
              <a:t>Over 2-6 courses</a:t>
            </a:r>
          </a:p>
        </p:txBody>
      </p:sp>
      <p:pic>
        <p:nvPicPr>
          <p:cNvPr id="32" name="Graphic 10" descr="Monthly calendar with solid fill">
            <a:extLst>
              <a:ext uri="{FF2B5EF4-FFF2-40B4-BE49-F238E27FC236}">
                <a16:creationId xmlns:a16="http://schemas.microsoft.com/office/drawing/2014/main" id="{518A801C-ADD0-4D72-94C8-289E246C7B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82570" y="5637653"/>
            <a:ext cx="643003" cy="632565"/>
          </a:xfrm>
          <a:prstGeom prst="rect">
            <a:avLst/>
          </a:prstGeom>
        </p:spPr>
      </p:pic>
      <p:sp>
        <p:nvSpPr>
          <p:cNvPr id="33" name="TextBox 19">
            <a:extLst>
              <a:ext uri="{FF2B5EF4-FFF2-40B4-BE49-F238E27FC236}">
                <a16:creationId xmlns:a16="http://schemas.microsoft.com/office/drawing/2014/main" id="{7B442D16-2956-4088-A4A8-5E270D7EF185}"/>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 demand 24/7</a:t>
            </a:r>
            <a:endParaRPr lang="en-US" sz="1400" b="1">
              <a:latin typeface="Calibri"/>
              <a:cs typeface="Arial"/>
            </a:endParaRPr>
          </a:p>
        </p:txBody>
      </p:sp>
      <p:sp>
        <p:nvSpPr>
          <p:cNvPr id="34" name="Text Placeholder 1">
            <a:extLst>
              <a:ext uri="{FF2B5EF4-FFF2-40B4-BE49-F238E27FC236}">
                <a16:creationId xmlns:a16="http://schemas.microsoft.com/office/drawing/2014/main" id="{E0856FAE-D387-423A-95B0-58D445CE35C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(all</a:t>
            </a:r>
            <a:r>
              <a:rPr lang="en-US" sz="1400" b="1">
                <a:ea typeface="+mn-lt"/>
                <a:cs typeface="+mn-lt"/>
              </a:rPr>
              <a:t> employees</a:t>
            </a:r>
            <a:r>
              <a:rPr lang="en-US" sz="1400" b="1">
                <a:ea typeface="Calibri"/>
                <a:cs typeface="Calibri"/>
              </a:rPr>
              <a:t>)</a:t>
            </a:r>
            <a:endParaRPr lang="en-US"/>
          </a:p>
          <a:p>
            <a:pPr marL="285750" indent="-285750">
              <a:buFont typeface="Wingdings"/>
              <a:buChar char="ü"/>
            </a:pPr>
            <a:r>
              <a:rPr lang="en-US" sz="1400">
                <a:ea typeface="+mn-lt"/>
                <a:cs typeface="+mn-lt"/>
                <a:hlinkClick r:id="rId15"/>
              </a:rPr>
              <a:t>Workday Basics</a:t>
            </a:r>
          </a:p>
          <a:p>
            <a:pPr marL="285750" indent="-285750">
              <a:buFont typeface="Wingdings"/>
              <a:buChar char="ü"/>
            </a:pPr>
            <a:r>
              <a:rPr lang="en-US" sz="1400">
                <a:ea typeface="Calibri"/>
                <a:cs typeface="Calibri"/>
              </a:rPr>
              <a:t>Workday Essentials for </a:t>
            </a:r>
            <a:r>
              <a:rPr lang="en-US" sz="1400">
                <a:ea typeface="Calibri"/>
                <a:cs typeface="Calibri"/>
                <a:hlinkClick r:id="rId16"/>
              </a:rPr>
              <a:t>managers</a:t>
            </a:r>
            <a:r>
              <a:rPr lang="en-US" sz="1400">
                <a:ea typeface="Calibri"/>
                <a:cs typeface="Calibri"/>
              </a:rPr>
              <a:t>, </a:t>
            </a:r>
            <a:r>
              <a:rPr lang="en-US" sz="1400">
                <a:ea typeface="Calibri"/>
                <a:cs typeface="Calibri"/>
                <a:hlinkClick r:id="rId17"/>
              </a:rPr>
              <a:t>salaried staff</a:t>
            </a:r>
            <a:r>
              <a:rPr lang="en-US" sz="1400">
                <a:ea typeface="Calibri"/>
                <a:cs typeface="Calibri"/>
              </a:rPr>
              <a:t>, </a:t>
            </a:r>
            <a:r>
              <a:rPr lang="en-US" sz="1400">
                <a:ea typeface="Calibri"/>
                <a:cs typeface="Calibri"/>
                <a:hlinkClick r:id="rId18"/>
              </a:rPr>
              <a:t>hourly staff</a:t>
            </a:r>
            <a:r>
              <a:rPr lang="en-US" sz="1400">
                <a:ea typeface="Calibri"/>
                <a:cs typeface="Calibri"/>
              </a:rPr>
              <a:t>, </a:t>
            </a:r>
            <a:r>
              <a:rPr lang="en-US" sz="1400">
                <a:ea typeface="Calibri"/>
                <a:cs typeface="Calibri"/>
                <a:hlinkClick r:id="rId19"/>
              </a:rPr>
              <a:t>faculty</a:t>
            </a:r>
            <a:r>
              <a:rPr lang="en-US" sz="1400">
                <a:ea typeface="Calibri"/>
                <a:cs typeface="Calibri"/>
              </a:rPr>
              <a:t> or </a:t>
            </a:r>
            <a:r>
              <a:rPr lang="en-US" sz="1400">
                <a:ea typeface="Calibri"/>
                <a:cs typeface="Calibri"/>
                <a:hlinkClick r:id="rId20"/>
              </a:rPr>
              <a:t>student workers</a:t>
            </a:r>
          </a:p>
          <a:p>
            <a:pPr marL="285750" indent="-285750">
              <a:buFont typeface="Wingdings"/>
              <a:buChar char="ü"/>
            </a:pPr>
            <a:endParaRPr lang="en-US" sz="1400">
              <a:ea typeface="Calibri"/>
              <a:cs typeface="Calibri"/>
            </a:endParaRPr>
          </a:p>
          <a:p>
            <a:r>
              <a:rPr lang="en-US" sz="1400" b="1">
                <a:ea typeface="Calibri"/>
                <a:cs typeface="Calibri"/>
              </a:rPr>
              <a:t>Key content may include (job-specific)</a:t>
            </a:r>
          </a:p>
          <a:p>
            <a:pPr marL="285750" indent="-285750">
              <a:buFont typeface="Wingdings"/>
              <a:buChar char="ü"/>
            </a:pPr>
            <a:r>
              <a:rPr lang="en-US" sz="1400">
                <a:ea typeface="Calibri"/>
                <a:cs typeface="Calibri"/>
              </a:rPr>
              <a:t>Workday Finance Foundations (if applicable)</a:t>
            </a:r>
            <a:endParaRPr lang="en-US">
              <a:ea typeface="Calibri"/>
              <a:cs typeface="Calibri"/>
            </a:endParaRPr>
          </a:p>
          <a:p>
            <a:pPr marL="285750" indent="-285750">
              <a:buFont typeface="Wingdings"/>
              <a:buChar char="ü"/>
            </a:pPr>
            <a:r>
              <a:rPr lang="en-US" sz="1400">
                <a:ea typeface="Calibri" panose="020F0502020204030204"/>
                <a:cs typeface="Calibri" panose="020F0502020204030204"/>
              </a:rPr>
              <a:t>Workday Expense Reporting (if applicable)</a:t>
            </a:r>
          </a:p>
          <a:p>
            <a:pPr marL="285750" indent="-285750">
              <a:buFont typeface="Wingdings"/>
              <a:buChar char="ü"/>
            </a:pPr>
            <a:r>
              <a:rPr lang="en-US" sz="1400">
                <a:ea typeface="Calibri" panose="020F0502020204030204"/>
                <a:cs typeface="Calibri" panose="020F0502020204030204"/>
              </a:rPr>
              <a:t>Workday for Budget Owners (if applicable)</a:t>
            </a:r>
          </a:p>
          <a:p>
            <a:pPr marL="285750" indent="-285750">
              <a:buFont typeface="Wingdings"/>
              <a:buChar char="ü"/>
            </a:pPr>
            <a:r>
              <a:rPr lang="en-US" sz="1400">
                <a:ea typeface="Calibri" panose="020F0502020204030204"/>
                <a:cs typeface="Calibri" panose="020F0502020204030204"/>
              </a:rPr>
              <a:t>Workday Reporting (if applicable)</a:t>
            </a:r>
          </a:p>
          <a:p>
            <a:pPr marL="285750" indent="-285750">
              <a:buFont typeface="Wingdings"/>
              <a:buChar char="ü"/>
            </a:pPr>
            <a:endParaRPr lang="en-US" sz="1400">
              <a:ea typeface="Calibri" panose="020F0502020204030204"/>
              <a:cs typeface="Calibri" panose="020F0502020204030204"/>
            </a:endParaRPr>
          </a:p>
        </p:txBody>
      </p:sp>
      <p:sp>
        <p:nvSpPr>
          <p:cNvPr id="35" name="Rectangle 34">
            <a:hlinkClick r:id="rId21" action="ppaction://hlinksldjump"/>
            <a:extLst>
              <a:ext uri="{FF2B5EF4-FFF2-40B4-BE49-F238E27FC236}">
                <a16:creationId xmlns:a16="http://schemas.microsoft.com/office/drawing/2014/main" id="{180F2983-12AD-4CBF-9BA9-0E455A23A075}"/>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1790000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C37A41A2-8557-4E81-83FF-7B029FDED0FB}"/>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The New to UBC Okanagan Orientation Course is a self-directed resource and learning space filled with informative and interactive content curated specifically to support new faculty and staff as you navigate the university community during your first couple of months.</a:t>
            </a:r>
          </a:p>
          <a:p>
            <a:r>
              <a:rPr lang="en-US" sz="1400">
                <a:solidFill>
                  <a:srgbClr val="000000"/>
                </a:solidFill>
                <a:latin typeface="Calibri"/>
                <a:ea typeface="+mn-lt"/>
                <a:cs typeface="Calibri"/>
              </a:rPr>
              <a:t>This course is also open to current faculty and staff. </a:t>
            </a: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UBCO Workplace Learning &amp; Engagement</a:t>
            </a:r>
            <a:endParaRPr lang="en-US" sz="1400">
              <a:solidFill>
                <a:srgbClr val="000000"/>
              </a:solidFill>
              <a:ea typeface="+mn-lt"/>
              <a:cs typeface="+mn-lt"/>
            </a:endParaRP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23" name="Title 2">
            <a:extLst>
              <a:ext uri="{FF2B5EF4-FFF2-40B4-BE49-F238E27FC236}">
                <a16:creationId xmlns:a16="http://schemas.microsoft.com/office/drawing/2014/main" id="{7B614D2E-A764-474F-A28A-860057023E2D}"/>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New to UBC Okanagan Orientation Course</a:t>
            </a:r>
            <a:endParaRPr lang="en-US" sz="2400">
              <a:solidFill>
                <a:srgbClr val="002060"/>
              </a:solidFill>
              <a:cs typeface="Calibri Light"/>
              <a:hlinkClick r:id="rId3"/>
            </a:endParaRPr>
          </a:p>
        </p:txBody>
      </p:sp>
      <p:pic>
        <p:nvPicPr>
          <p:cNvPr id="24" name="Graphic 18" descr="Schoolhouse with solid fill">
            <a:extLst>
              <a:ext uri="{FF2B5EF4-FFF2-40B4-BE49-F238E27FC236}">
                <a16:creationId xmlns:a16="http://schemas.microsoft.com/office/drawing/2014/main" id="{881D8BD2-1DC5-4C5A-91F8-00BF71FFC2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25" name="TextBox 19">
            <a:extLst>
              <a:ext uri="{FF2B5EF4-FFF2-40B4-BE49-F238E27FC236}">
                <a16:creationId xmlns:a16="http://schemas.microsoft.com/office/drawing/2014/main" id="{7E71EB7E-A15A-4C8D-A9D6-4A8DD13C80F8}"/>
              </a:ext>
            </a:extLst>
          </p:cNvPr>
          <p:cNvSpPr txBox="1"/>
          <p:nvPr/>
        </p:nvSpPr>
        <p:spPr>
          <a:xfrm>
            <a:off x="1234172" y="5787628"/>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cs typeface="Arial"/>
              </a:rPr>
              <a:t>Okanagan</a:t>
            </a:r>
          </a:p>
        </p:txBody>
      </p:sp>
      <p:pic>
        <p:nvPicPr>
          <p:cNvPr id="26" name="Graphic 3" descr="Inbox Check outline">
            <a:extLst>
              <a:ext uri="{FF2B5EF4-FFF2-40B4-BE49-F238E27FC236}">
                <a16:creationId xmlns:a16="http://schemas.microsoft.com/office/drawing/2014/main" id="{4466A59A-F7FA-4B92-8345-94371A1C1C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9385" y="5564284"/>
            <a:ext cx="643003" cy="643003"/>
          </a:xfrm>
          <a:prstGeom prst="rect">
            <a:avLst/>
          </a:prstGeom>
        </p:spPr>
      </p:pic>
      <p:sp>
        <p:nvSpPr>
          <p:cNvPr id="27" name="TextBox 19">
            <a:extLst>
              <a:ext uri="{FF2B5EF4-FFF2-40B4-BE49-F238E27FC236}">
                <a16:creationId xmlns:a16="http://schemas.microsoft.com/office/drawing/2014/main" id="{6AA7E7F1-9FDD-4C62-8914-F64054301B4E}"/>
              </a:ext>
            </a:extLst>
          </p:cNvPr>
          <p:cNvSpPr txBox="1"/>
          <p:nvPr/>
        </p:nvSpPr>
        <p:spPr>
          <a:xfrm>
            <a:off x="3274244"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Course</a:t>
            </a:r>
            <a:endParaRPr lang="en-US"/>
          </a:p>
        </p:txBody>
      </p:sp>
      <p:pic>
        <p:nvPicPr>
          <p:cNvPr id="28" name="Graphic 5" descr="Person eating with solid fill">
            <a:extLst>
              <a:ext uri="{FF2B5EF4-FFF2-40B4-BE49-F238E27FC236}">
                <a16:creationId xmlns:a16="http://schemas.microsoft.com/office/drawing/2014/main" id="{64C6A67D-8362-454E-B17A-9760BF134E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2514" y="5617098"/>
            <a:ext cx="643003" cy="643003"/>
          </a:xfrm>
          <a:prstGeom prst="rect">
            <a:avLst/>
          </a:prstGeom>
        </p:spPr>
      </p:pic>
      <p:pic>
        <p:nvPicPr>
          <p:cNvPr id="29" name="Graphic 8" descr="Hourglass Full outline">
            <a:extLst>
              <a:ext uri="{FF2B5EF4-FFF2-40B4-BE49-F238E27FC236}">
                <a16:creationId xmlns:a16="http://schemas.microsoft.com/office/drawing/2014/main" id="{A489C2C4-4D92-46E7-8E68-4675959B04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9919" y="5627213"/>
            <a:ext cx="643003" cy="643003"/>
          </a:xfrm>
          <a:prstGeom prst="rect">
            <a:avLst/>
          </a:prstGeom>
        </p:spPr>
      </p:pic>
      <p:sp>
        <p:nvSpPr>
          <p:cNvPr id="30" name="TextBox 19">
            <a:extLst>
              <a:ext uri="{FF2B5EF4-FFF2-40B4-BE49-F238E27FC236}">
                <a16:creationId xmlns:a16="http://schemas.microsoft.com/office/drawing/2014/main" id="{018E3DE1-874F-4E6E-A513-5A9CB1366D9F}"/>
              </a:ext>
            </a:extLst>
          </p:cNvPr>
          <p:cNvSpPr txBox="1"/>
          <p:nvPr/>
        </p:nvSpPr>
        <p:spPr>
          <a:xfrm>
            <a:off x="7008803"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1-2 hours</a:t>
            </a:r>
            <a:endParaRPr lang="en-US"/>
          </a:p>
        </p:txBody>
      </p:sp>
      <p:pic>
        <p:nvPicPr>
          <p:cNvPr id="31" name="Graphic 10" descr="Monthly calendar with solid fill">
            <a:extLst>
              <a:ext uri="{FF2B5EF4-FFF2-40B4-BE49-F238E27FC236}">
                <a16:creationId xmlns:a16="http://schemas.microsoft.com/office/drawing/2014/main" id="{59F512C3-5F99-45EE-A536-596FD72EBC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1450" y="5637653"/>
            <a:ext cx="643003" cy="632565"/>
          </a:xfrm>
          <a:prstGeom prst="rect">
            <a:avLst/>
          </a:prstGeom>
        </p:spPr>
      </p:pic>
      <p:sp>
        <p:nvSpPr>
          <p:cNvPr id="32" name="TextBox 19">
            <a:extLst>
              <a:ext uri="{FF2B5EF4-FFF2-40B4-BE49-F238E27FC236}">
                <a16:creationId xmlns:a16="http://schemas.microsoft.com/office/drawing/2014/main" id="{0B7AA597-195E-47C6-90F7-9DEE29A14A9F}"/>
              </a:ext>
            </a:extLst>
          </p:cNvPr>
          <p:cNvSpPr txBox="1"/>
          <p:nvPr/>
        </p:nvSpPr>
        <p:spPr>
          <a:xfrm>
            <a:off x="904428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 demand 24/7</a:t>
            </a:r>
            <a:endParaRPr lang="en-US"/>
          </a:p>
        </p:txBody>
      </p:sp>
      <p:sp>
        <p:nvSpPr>
          <p:cNvPr id="33" name="Text Placeholder 1">
            <a:extLst>
              <a:ext uri="{FF2B5EF4-FFF2-40B4-BE49-F238E27FC236}">
                <a16:creationId xmlns:a16="http://schemas.microsoft.com/office/drawing/2014/main" id="{8D3508CF-F201-4C99-9A89-9CA424C62796}"/>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mn-lt"/>
                <a:cs typeface="+mn-lt"/>
              </a:rPr>
              <a:t>About UBC and organizational structure</a:t>
            </a:r>
            <a:endParaRPr lang="en-US" sz="1400">
              <a:ea typeface="Calibri"/>
              <a:cs typeface="Calibri"/>
            </a:endParaRPr>
          </a:p>
          <a:p>
            <a:pPr marL="285750" indent="-285750">
              <a:buFont typeface="Wingdings"/>
              <a:buChar char="ü"/>
            </a:pPr>
            <a:r>
              <a:rPr lang="en-US" sz="1400">
                <a:ea typeface="Calibri"/>
                <a:cs typeface="Calibri"/>
              </a:rPr>
              <a:t>Benefits and Pension plan overview</a:t>
            </a:r>
          </a:p>
          <a:p>
            <a:pPr marL="285750" indent="-285750">
              <a:buFont typeface="Wingdings"/>
              <a:buChar char="ü"/>
            </a:pPr>
            <a:r>
              <a:rPr lang="en-US" sz="1400">
                <a:ea typeface="Calibri"/>
                <a:cs typeface="Calibri"/>
              </a:rPr>
              <a:t>Getting to and around campus</a:t>
            </a:r>
          </a:p>
          <a:p>
            <a:pPr marL="285750" indent="-285750">
              <a:buFont typeface="Wingdings"/>
              <a:buChar char="ü"/>
            </a:pPr>
            <a:r>
              <a:rPr lang="en-US" sz="1400">
                <a:ea typeface="Calibri"/>
                <a:cs typeface="Calibri"/>
              </a:rPr>
              <a:t>Tools for remote and hybrid work</a:t>
            </a:r>
          </a:p>
          <a:p>
            <a:pPr marL="285750" indent="-285750">
              <a:buFont typeface="Wingdings"/>
              <a:buChar char="ü"/>
            </a:pPr>
            <a:r>
              <a:rPr lang="en-US" sz="1400">
                <a:ea typeface="Calibri"/>
                <a:cs typeface="Calibri"/>
              </a:rPr>
              <a:t>Employment agreements and key policies</a:t>
            </a:r>
          </a:p>
          <a:p>
            <a:pPr marL="285750" indent="-285750">
              <a:buFont typeface="Wingdings"/>
              <a:buChar char="ü"/>
            </a:pPr>
            <a:r>
              <a:rPr lang="en-US" sz="1400">
                <a:ea typeface="Calibri"/>
                <a:cs typeface="Calibri"/>
              </a:rPr>
              <a:t>Research, teaching and workplace learning and development resources</a:t>
            </a:r>
          </a:p>
          <a:p>
            <a:pPr marL="285750" indent="-285750">
              <a:buFont typeface="Wingdings"/>
              <a:buChar char="ü"/>
            </a:pPr>
            <a:r>
              <a:rPr lang="en-US" sz="1400">
                <a:ea typeface="Calibri"/>
                <a:cs typeface="Calibri"/>
              </a:rPr>
              <a:t>Strategic plan and guiding frameworks</a:t>
            </a:r>
          </a:p>
          <a:p>
            <a:pPr marL="285750" indent="-285750">
              <a:buFont typeface="Wingdings"/>
              <a:buChar char="ü"/>
            </a:pPr>
            <a:r>
              <a:rPr lang="en-US" sz="1400">
                <a:ea typeface="Calibri"/>
                <a:cs typeface="Calibri"/>
              </a:rPr>
              <a:t>Equity and inclusion at UBC</a:t>
            </a:r>
          </a:p>
          <a:p>
            <a:pPr marL="285750" indent="-285750">
              <a:buFont typeface="Wingdings"/>
              <a:buChar char="ü"/>
            </a:pPr>
            <a:r>
              <a:rPr lang="en-US" sz="1400">
                <a:ea typeface="Calibri"/>
                <a:cs typeface="Calibri"/>
              </a:rPr>
              <a:t>Workplace health and wellbeing at UBC</a:t>
            </a:r>
          </a:p>
          <a:p>
            <a:pPr marL="285750" indent="-285750">
              <a:buFont typeface="Wingdings,Sans-Serif"/>
              <a:buChar char="ü"/>
            </a:pPr>
            <a:r>
              <a:rPr lang="en-US" sz="1400">
                <a:ea typeface="Calibri"/>
                <a:cs typeface="Calibri"/>
              </a:rPr>
              <a:t>Indigenous engagement at UBC</a:t>
            </a:r>
          </a:p>
          <a:p>
            <a:pPr marL="285750" indent="-285750">
              <a:buFont typeface="Wingdings"/>
              <a:buChar char="ü"/>
            </a:pPr>
            <a:r>
              <a:rPr lang="en-US" sz="1400">
                <a:ea typeface="Calibri"/>
                <a:cs typeface="Calibri"/>
              </a:rPr>
              <a:t>Sustainability at UBC</a:t>
            </a:r>
          </a:p>
          <a:p>
            <a:pPr marL="285750" indent="-285750">
              <a:buFont typeface="Wingdings"/>
              <a:buChar char="ü"/>
            </a:pPr>
            <a:r>
              <a:rPr lang="en-US" sz="1400">
                <a:ea typeface="Calibri"/>
                <a:cs typeface="Calibri"/>
              </a:rPr>
              <a:t>Campus culture (food, recreation, arts, networks)</a:t>
            </a:r>
          </a:p>
          <a:p>
            <a:pPr marL="285750" indent="-285750">
              <a:buFont typeface="Wingdings"/>
              <a:buChar char="ü"/>
            </a:pPr>
            <a:endParaRPr lang="en-US" sz="1400">
              <a:ea typeface="Calibri"/>
              <a:cs typeface="Calibri"/>
            </a:endParaRPr>
          </a:p>
          <a:p>
            <a:pPr marL="285750" indent="-285750">
              <a:buFont typeface="Wingdings"/>
              <a:buChar char="ü"/>
            </a:pPr>
            <a:endParaRPr lang="en-US" sz="1400">
              <a:ea typeface="Calibri"/>
              <a:cs typeface="Calibri"/>
            </a:endParaRPr>
          </a:p>
          <a:p>
            <a:pPr marL="285750" indent="-285750">
              <a:buFont typeface="Wingdings"/>
              <a:buChar char="ü"/>
            </a:pPr>
            <a:endParaRPr lang="en-US" sz="1400">
              <a:ea typeface="Calibri"/>
              <a:cs typeface="Calibri"/>
            </a:endParaRPr>
          </a:p>
        </p:txBody>
      </p:sp>
      <p:sp>
        <p:nvSpPr>
          <p:cNvPr id="34" name="TextBox 19">
            <a:extLst>
              <a:ext uri="{FF2B5EF4-FFF2-40B4-BE49-F238E27FC236}">
                <a16:creationId xmlns:a16="http://schemas.microsoft.com/office/drawing/2014/main" id="{DD87AE8C-DE81-4B35-B939-30D1CFD04B0F}"/>
              </a:ext>
            </a:extLst>
          </p:cNvPr>
          <p:cNvSpPr txBox="1"/>
          <p:nvPr/>
        </p:nvSpPr>
        <p:spPr>
          <a:xfrm>
            <a:off x="5002037" y="5801494"/>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sp>
        <p:nvSpPr>
          <p:cNvPr id="35" name="Rectangle 34">
            <a:hlinkClick r:id="rId14" action="ppaction://hlinksldjump"/>
            <a:extLst>
              <a:ext uri="{FF2B5EF4-FFF2-40B4-BE49-F238E27FC236}">
                <a16:creationId xmlns:a16="http://schemas.microsoft.com/office/drawing/2014/main" id="{D39C438B-4692-4CB9-A947-C3EAA7CDEB84}"/>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3774763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25DF52EA-AD9F-4F80-9C9D-2E939816CA36}"/>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The Welcome to UBC Orientation event is hosted 3-4 times in the year to welcome and support new staff as they begin their journey at UBC. This interactive session will combine speakers and activities for new staff to learn more about UBC and our priorities, ways to be engaged in the campus community, and the opportunities available here for you. </a:t>
            </a:r>
            <a:endParaRPr lang="en-US" sz="1400">
              <a:latin typeface="Calibri"/>
              <a:cs typeface="Calibri"/>
            </a:endParaRPr>
          </a:p>
          <a:p>
            <a:endParaRPr lang="en-US" sz="1000">
              <a:ea typeface="Calibri"/>
              <a:cs typeface="Calibri"/>
            </a:endParaRPr>
          </a:p>
          <a:p>
            <a:r>
              <a:rPr lang="en-US" sz="1400" i="1">
                <a:ea typeface="Calibri"/>
                <a:cs typeface="Calibri"/>
              </a:rPr>
              <a:t>We highly recommend attending within the first few months at UBC.</a:t>
            </a:r>
            <a:endParaRPr lang="en-US" sz="1000">
              <a:ea typeface="Calibri"/>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
              <a:buChar char="•"/>
            </a:pPr>
            <a:r>
              <a:rPr lang="en-US" sz="1400">
                <a:solidFill>
                  <a:srgbClr val="000000"/>
                </a:solidFill>
                <a:ea typeface="+mn-lt"/>
                <a:cs typeface="+mn-lt"/>
                <a:hlinkClick r:id="rId2"/>
              </a:rPr>
              <a:t>UBCO Workplace Learning &amp; Engagement</a:t>
            </a:r>
            <a:endParaRPr lang="en-US" sz="1400">
              <a:solidFill>
                <a:srgbClr val="000000"/>
              </a:solidFill>
              <a:ea typeface="+mn-lt"/>
              <a:cs typeface="+mn-lt"/>
            </a:endParaRPr>
          </a:p>
          <a:p>
            <a:pPr marL="285750" indent="-285750">
              <a:buFont typeface="Arial"/>
              <a:buChar char="•"/>
            </a:pPr>
            <a:endParaRPr lang="en-US" sz="1400" b="1">
              <a:ea typeface="Calibri" panose="020F0502020204030204"/>
              <a:cs typeface="Calibri" panose="020F0502020204030204"/>
            </a:endParaRPr>
          </a:p>
          <a:p>
            <a:endParaRPr lang="en-US" sz="1000">
              <a:ea typeface="+mn-lt"/>
              <a:cs typeface="+mn-lt"/>
            </a:endParaRPr>
          </a:p>
          <a:p>
            <a:endParaRPr lang="en-US" sz="1400" b="1">
              <a:ea typeface="+mn-lt"/>
              <a:cs typeface="+mn-lt"/>
            </a:endParaRPr>
          </a:p>
          <a:p>
            <a:endParaRPr lang="en-US" sz="1400">
              <a:ea typeface="Calibri"/>
              <a:cs typeface="Calibri"/>
            </a:endParaRPr>
          </a:p>
        </p:txBody>
      </p:sp>
      <p:sp>
        <p:nvSpPr>
          <p:cNvPr id="21" name="Title 2">
            <a:extLst>
              <a:ext uri="{FF2B5EF4-FFF2-40B4-BE49-F238E27FC236}">
                <a16:creationId xmlns:a16="http://schemas.microsoft.com/office/drawing/2014/main" id="{03539F57-2BDD-49E8-8BF9-016717B80F89}"/>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rPr>
              <a:t>Welcome to UBC Orientation</a:t>
            </a:r>
            <a:r>
              <a:rPr lang="en-US">
                <a:solidFill>
                  <a:srgbClr val="7F7F7F"/>
                </a:solidFill>
                <a:ea typeface="MS PGothic"/>
              </a:rPr>
              <a:t> </a:t>
            </a:r>
            <a:endParaRPr lang="en-US" sz="2400">
              <a:solidFill>
                <a:srgbClr val="002060"/>
              </a:solidFill>
            </a:endParaRPr>
          </a:p>
        </p:txBody>
      </p:sp>
      <p:pic>
        <p:nvPicPr>
          <p:cNvPr id="22" name="Graphic 18" descr="Schoolhouse with solid fill">
            <a:extLst>
              <a:ext uri="{FF2B5EF4-FFF2-40B4-BE49-F238E27FC236}">
                <a16:creationId xmlns:a16="http://schemas.microsoft.com/office/drawing/2014/main" id="{007EA4CE-E84A-46AC-9DA8-237ACAC8D4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308" y="5571358"/>
            <a:ext cx="643003" cy="643003"/>
          </a:xfrm>
          <a:prstGeom prst="rect">
            <a:avLst/>
          </a:prstGeom>
        </p:spPr>
      </p:pic>
      <p:sp>
        <p:nvSpPr>
          <p:cNvPr id="23" name="TextBox 19">
            <a:extLst>
              <a:ext uri="{FF2B5EF4-FFF2-40B4-BE49-F238E27FC236}">
                <a16:creationId xmlns:a16="http://schemas.microsoft.com/office/drawing/2014/main" id="{956D8F7A-85C9-44D3-8120-762C25CB272C}"/>
              </a:ext>
            </a:extLst>
          </p:cNvPr>
          <p:cNvSpPr txBox="1"/>
          <p:nvPr/>
        </p:nvSpPr>
        <p:spPr>
          <a:xfrm>
            <a:off x="1221257" y="5782785"/>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cs typeface="Arial"/>
              </a:rPr>
              <a:t>Okanagan</a:t>
            </a:r>
            <a:endParaRPr lang="en-US"/>
          </a:p>
        </p:txBody>
      </p:sp>
      <p:pic>
        <p:nvPicPr>
          <p:cNvPr id="24" name="Graphic 3" descr="Inbox Check outline">
            <a:extLst>
              <a:ext uri="{FF2B5EF4-FFF2-40B4-BE49-F238E27FC236}">
                <a16:creationId xmlns:a16="http://schemas.microsoft.com/office/drawing/2014/main" id="{7622ED5F-7A42-4A9E-ADCF-43A7B4EEDE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6825" y="5564284"/>
            <a:ext cx="643003" cy="643003"/>
          </a:xfrm>
          <a:prstGeom prst="rect">
            <a:avLst/>
          </a:prstGeom>
        </p:spPr>
      </p:pic>
      <p:sp>
        <p:nvSpPr>
          <p:cNvPr id="25" name="TextBox 19">
            <a:extLst>
              <a:ext uri="{FF2B5EF4-FFF2-40B4-BE49-F238E27FC236}">
                <a16:creationId xmlns:a16="http://schemas.microsoft.com/office/drawing/2014/main" id="{BBDB0CFC-AF00-4D19-BBAB-81BF80A2546A}"/>
              </a:ext>
            </a:extLst>
          </p:cNvPr>
          <p:cNvSpPr txBox="1"/>
          <p:nvPr/>
        </p:nvSpPr>
        <p:spPr>
          <a:xfrm>
            <a:off x="3111684"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26" name="Graphic 5" descr="Person eating with solid fill">
            <a:extLst>
              <a:ext uri="{FF2B5EF4-FFF2-40B4-BE49-F238E27FC236}">
                <a16:creationId xmlns:a16="http://schemas.microsoft.com/office/drawing/2014/main" id="{8C4E19B1-AF9E-4AE6-806D-8E36848EC2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86114" y="5617098"/>
            <a:ext cx="643003" cy="643003"/>
          </a:xfrm>
          <a:prstGeom prst="rect">
            <a:avLst/>
          </a:prstGeom>
        </p:spPr>
      </p:pic>
      <p:pic>
        <p:nvPicPr>
          <p:cNvPr id="27" name="Graphic 8" descr="Hourglass Full outline">
            <a:extLst>
              <a:ext uri="{FF2B5EF4-FFF2-40B4-BE49-F238E27FC236}">
                <a16:creationId xmlns:a16="http://schemas.microsoft.com/office/drawing/2014/main" id="{1A423859-36C1-40E3-8C8B-DC1294FD41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59279" y="5627213"/>
            <a:ext cx="643003" cy="643003"/>
          </a:xfrm>
          <a:prstGeom prst="rect">
            <a:avLst/>
          </a:prstGeom>
        </p:spPr>
      </p:pic>
      <p:sp>
        <p:nvSpPr>
          <p:cNvPr id="28" name="TextBox 19">
            <a:extLst>
              <a:ext uri="{FF2B5EF4-FFF2-40B4-BE49-F238E27FC236}">
                <a16:creationId xmlns:a16="http://schemas.microsoft.com/office/drawing/2014/main" id="{46C094C4-7EF0-45AC-BC96-34E7D04C7E9B}"/>
              </a:ext>
            </a:extLst>
          </p:cNvPr>
          <p:cNvSpPr txBox="1"/>
          <p:nvPr/>
        </p:nvSpPr>
        <p:spPr>
          <a:xfrm>
            <a:off x="6968163"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3 hours</a:t>
            </a:r>
            <a:endParaRPr lang="en-US"/>
          </a:p>
        </p:txBody>
      </p:sp>
      <p:pic>
        <p:nvPicPr>
          <p:cNvPr id="29" name="Graphic 10" descr="Monthly calendar with solid fill">
            <a:extLst>
              <a:ext uri="{FF2B5EF4-FFF2-40B4-BE49-F238E27FC236}">
                <a16:creationId xmlns:a16="http://schemas.microsoft.com/office/drawing/2014/main" id="{D6532328-B7ED-4284-9CD9-CDC8E76E0D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45690" y="5637653"/>
            <a:ext cx="643003" cy="632565"/>
          </a:xfrm>
          <a:prstGeom prst="rect">
            <a:avLst/>
          </a:prstGeom>
        </p:spPr>
      </p:pic>
      <p:sp>
        <p:nvSpPr>
          <p:cNvPr id="30" name="TextBox 19">
            <a:extLst>
              <a:ext uri="{FF2B5EF4-FFF2-40B4-BE49-F238E27FC236}">
                <a16:creationId xmlns:a16="http://schemas.microsoft.com/office/drawing/2014/main" id="{9DB2219A-DBB1-42CD-8C95-8A6E927A1BE2}"/>
              </a:ext>
            </a:extLst>
          </p:cNvPr>
          <p:cNvSpPr txBox="1"/>
          <p:nvPr/>
        </p:nvSpPr>
        <p:spPr>
          <a:xfrm>
            <a:off x="8688693" y="5787229"/>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3-4 months</a:t>
            </a:r>
            <a:endParaRPr lang="en-US"/>
          </a:p>
        </p:txBody>
      </p:sp>
      <p:sp>
        <p:nvSpPr>
          <p:cNvPr id="31" name="Text Placeholder 1">
            <a:extLst>
              <a:ext uri="{FF2B5EF4-FFF2-40B4-BE49-F238E27FC236}">
                <a16:creationId xmlns:a16="http://schemas.microsoft.com/office/drawing/2014/main" id="{B0CA49DF-B143-4168-991D-BDAD5822F18A}"/>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mn-lt"/>
                <a:cs typeface="+mn-lt"/>
              </a:rPr>
              <a:t>Leadership keynote: Welcome</a:t>
            </a:r>
            <a:endParaRPr lang="en-US" sz="1400">
              <a:ea typeface="Calibri"/>
              <a:cs typeface="Calibri"/>
            </a:endParaRPr>
          </a:p>
          <a:p>
            <a:pPr marL="285750" indent="-285750">
              <a:buFont typeface="Wingdings"/>
              <a:buChar char="ü"/>
            </a:pPr>
            <a:r>
              <a:rPr lang="en-US" sz="1400">
                <a:ea typeface="Calibri"/>
                <a:cs typeface="Calibri"/>
              </a:rPr>
              <a:t>Get to know your colleagues</a:t>
            </a:r>
          </a:p>
          <a:p>
            <a:pPr marL="285750" indent="-285750">
              <a:buFont typeface="Wingdings"/>
              <a:buChar char="ü"/>
            </a:pPr>
            <a:r>
              <a:rPr lang="en-US" sz="1400">
                <a:ea typeface="Calibri"/>
                <a:cs typeface="Calibri"/>
              </a:rPr>
              <a:t>Wellbeing moment</a:t>
            </a:r>
          </a:p>
          <a:p>
            <a:pPr marL="285750" indent="-285750">
              <a:buFont typeface="Wingdings"/>
              <a:buChar char="ü"/>
            </a:pPr>
            <a:r>
              <a:rPr lang="en-US" sz="1400">
                <a:ea typeface="Calibri"/>
                <a:cs typeface="Calibri"/>
              </a:rPr>
              <a:t>Benefits overview</a:t>
            </a:r>
          </a:p>
          <a:p>
            <a:pPr marL="285750" indent="-285750">
              <a:buFont typeface="Wingdings"/>
              <a:buChar char="ü"/>
            </a:pPr>
            <a:r>
              <a:rPr lang="en-US" sz="1400">
                <a:ea typeface="Calibri"/>
                <a:cs typeface="Calibri"/>
              </a:rPr>
              <a:t>Workplace experiences panel and Q&amp;A</a:t>
            </a:r>
          </a:p>
          <a:p>
            <a:pPr marL="285750" indent="-285750">
              <a:buFont typeface="Wingdings"/>
              <a:buChar char="ü"/>
            </a:pPr>
            <a:r>
              <a:rPr lang="en-US" sz="1400">
                <a:ea typeface="Calibri"/>
                <a:cs typeface="Calibri"/>
              </a:rPr>
              <a:t>Information booths</a:t>
            </a:r>
          </a:p>
          <a:p>
            <a:endParaRPr lang="en-US" sz="1400">
              <a:ea typeface="Calibri"/>
              <a:cs typeface="Calibri"/>
            </a:endParaRPr>
          </a:p>
          <a:p>
            <a:pPr marL="285750" indent="-285750">
              <a:buFont typeface="Wingdings"/>
              <a:buChar char="ü"/>
            </a:pPr>
            <a:endParaRPr lang="en-US" sz="1400">
              <a:ea typeface="Calibri"/>
              <a:cs typeface="Calibri"/>
            </a:endParaRPr>
          </a:p>
        </p:txBody>
      </p:sp>
      <p:sp>
        <p:nvSpPr>
          <p:cNvPr id="32" name="TextBox 19">
            <a:extLst>
              <a:ext uri="{FF2B5EF4-FFF2-40B4-BE49-F238E27FC236}">
                <a16:creationId xmlns:a16="http://schemas.microsoft.com/office/drawing/2014/main" id="{8BA0EA51-F4B6-4EC5-9827-97362C62BBCA}"/>
              </a:ext>
            </a:extLst>
          </p:cNvPr>
          <p:cNvSpPr txBox="1"/>
          <p:nvPr/>
        </p:nvSpPr>
        <p:spPr>
          <a:xfrm>
            <a:off x="4629117" y="5787229"/>
            <a:ext cx="1606053" cy="738664"/>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a:t>
            </a:r>
          </a:p>
          <a:p>
            <a:r>
              <a:rPr lang="en-US" sz="1400" b="1">
                <a:latin typeface="Calibri"/>
                <a:ea typeface="MS PGothic"/>
                <a:cs typeface="Arial"/>
              </a:rPr>
              <a:t>(in-person)</a:t>
            </a:r>
          </a:p>
          <a:p>
            <a:endParaRPr lang="en-US" sz="1400" b="1">
              <a:latin typeface="Calibri"/>
              <a:cs typeface="Arial"/>
            </a:endParaRPr>
          </a:p>
        </p:txBody>
      </p:sp>
      <p:sp>
        <p:nvSpPr>
          <p:cNvPr id="33" name="Rectangle 32">
            <a:hlinkClick r:id="rId13" action="ppaction://hlinksldjump"/>
            <a:extLst>
              <a:ext uri="{FF2B5EF4-FFF2-40B4-BE49-F238E27FC236}">
                <a16:creationId xmlns:a16="http://schemas.microsoft.com/office/drawing/2014/main" id="{838561B7-38B1-4E44-958A-C2915DE7F86C}"/>
              </a:ext>
            </a:extLst>
          </p:cNvPr>
          <p:cNvSpPr/>
          <p:nvPr/>
        </p:nvSpPr>
        <p:spPr>
          <a:xfrm>
            <a:off x="9714315" y="278677"/>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1053408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5E073BEB-9562-44B4-B70D-DBFF0F3DC054}"/>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The </a:t>
            </a:r>
            <a:r>
              <a:rPr lang="en-US" sz="1400" err="1">
                <a:solidFill>
                  <a:srgbClr val="000000"/>
                </a:solidFill>
                <a:latin typeface="Calibri"/>
                <a:ea typeface="Calibri"/>
                <a:cs typeface="Calibri"/>
              </a:rPr>
              <a:t>Benefits@UBC</a:t>
            </a:r>
            <a:r>
              <a:rPr lang="en-US" sz="1400">
                <a:solidFill>
                  <a:srgbClr val="000000"/>
                </a:solidFill>
                <a:latin typeface="Calibri"/>
                <a:ea typeface="Calibri"/>
                <a:cs typeface="Calibri"/>
              </a:rPr>
              <a:t> webinar is hosted live throughout the year (and a recording is available on-demand) to help new faculty and staff to better understand the wide range of benefits available to them. Learn which benefits you are eligible for, how to access them, and how to coordinate claims with your spouse and/or dependents, if applicable.</a:t>
            </a:r>
          </a:p>
          <a:p>
            <a:r>
              <a:rPr lang="en-US" sz="1400">
                <a:solidFill>
                  <a:srgbClr val="000000"/>
                </a:solidFill>
                <a:latin typeface="Calibri"/>
                <a:ea typeface="Calibri"/>
                <a:cs typeface="Calibri"/>
              </a:rPr>
              <a:t>This event/course is also open to current faculty and staff. </a:t>
            </a:r>
            <a:endParaRPr lang="en-US" sz="1400">
              <a:ea typeface="Calibri"/>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solidFill>
                  <a:srgbClr val="000000"/>
                </a:solidFill>
                <a:ea typeface="+mn-lt"/>
                <a:cs typeface="+mn-lt"/>
                <a:hlinkClick r:id="rId2"/>
              </a:rPr>
              <a:t>UBC Central HR orientations team</a:t>
            </a:r>
            <a:r>
              <a:rPr lang="en-US" sz="1400">
                <a:solidFill>
                  <a:srgbClr val="000000"/>
                </a:solidFill>
                <a:ea typeface="+mn-lt"/>
                <a:cs typeface="+mn-lt"/>
              </a:rPr>
              <a:t> (registration inquiries)</a:t>
            </a:r>
          </a:p>
          <a:p>
            <a:pPr marL="285750" indent="-285750">
              <a:buFont typeface="Arial,Sans-Serif"/>
              <a:buChar char="•"/>
            </a:pPr>
            <a:r>
              <a:rPr lang="en-US" sz="1400">
                <a:solidFill>
                  <a:srgbClr val="000000"/>
                </a:solidFill>
                <a:ea typeface="+mn-lt"/>
                <a:cs typeface="+mn-lt"/>
                <a:hlinkClick r:id="rId3"/>
              </a:rPr>
              <a:t>UBC Benefits team</a:t>
            </a:r>
            <a:r>
              <a:rPr lang="en-US" sz="1400">
                <a:solidFill>
                  <a:srgbClr val="000000"/>
                </a:solidFill>
                <a:ea typeface="+mn-lt"/>
                <a:cs typeface="+mn-lt"/>
              </a:rPr>
              <a:t> (Benefits inquiries)</a:t>
            </a:r>
          </a:p>
          <a:p>
            <a:pPr marL="285750" indent="-285750">
              <a:buFont typeface="Arial,Sans-Serif"/>
              <a:buChar char="•"/>
            </a:pPr>
            <a:r>
              <a:rPr lang="en-US" sz="1400">
                <a:solidFill>
                  <a:srgbClr val="000000"/>
                </a:solidFill>
                <a:ea typeface="+mn-lt"/>
                <a:cs typeface="+mn-lt"/>
                <a:hlinkClick r:id="rId4"/>
              </a:rPr>
              <a:t>Workplace Health &amp; Wellbeing</a:t>
            </a:r>
            <a:r>
              <a:rPr lang="en-US" sz="1400">
                <a:solidFill>
                  <a:srgbClr val="000000"/>
                </a:solidFill>
                <a:ea typeface="+mn-lt"/>
                <a:cs typeface="+mn-lt"/>
              </a:rPr>
              <a:t> (Wellbeing and EFAP inquiries)</a:t>
            </a:r>
          </a:p>
          <a:p>
            <a:pPr marL="285750" indent="-285750">
              <a:buFont typeface="Arial,Sans-Serif"/>
              <a:buChar char="•"/>
            </a:pPr>
            <a:endParaRPr lang="en-US" sz="1400">
              <a:ea typeface="Calibri" panose="020F0502020204030204"/>
              <a:cs typeface="Calibri" panose="020F0502020204030204"/>
            </a:endParaRPr>
          </a:p>
          <a:p>
            <a:pPr marL="285750" indent="-285750">
              <a:buFont typeface="Arial,Sans-Serif"/>
              <a:buChar char="•"/>
            </a:pPr>
            <a:endParaRPr lang="en-US" sz="1400">
              <a:ea typeface="+mn-lt"/>
              <a:cs typeface="+mn-lt"/>
            </a:endParaRPr>
          </a:p>
          <a:p>
            <a:pPr marL="285750" indent="-285750">
              <a:buFont typeface="Arial"/>
              <a:buChar char="•"/>
            </a:pPr>
            <a:endParaRPr lang="en-US" sz="1400">
              <a:ea typeface="+mn-lt"/>
              <a:cs typeface="+mn-lt"/>
            </a:endParaRPr>
          </a:p>
          <a:p>
            <a:pPr marL="285750" indent="-285750">
              <a:buFont typeface="Arial"/>
              <a:buChar char="•"/>
            </a:pPr>
            <a:endParaRPr lang="en-US" sz="1400" b="1">
              <a:ea typeface="Calibri"/>
              <a:cs typeface="Calibri"/>
            </a:endParaRPr>
          </a:p>
          <a:p>
            <a:endParaRPr lang="en-US" sz="1000">
              <a:ea typeface="Calibri"/>
              <a:cs typeface="Calibri"/>
            </a:endParaRPr>
          </a:p>
          <a:p>
            <a:endParaRPr lang="en-US" sz="1400" b="1">
              <a:ea typeface="Calibri"/>
              <a:cs typeface="Calibri"/>
            </a:endParaRPr>
          </a:p>
          <a:p>
            <a:endParaRPr lang="en-US" sz="1400">
              <a:ea typeface="Calibri"/>
              <a:cs typeface="Calibri"/>
            </a:endParaRPr>
          </a:p>
        </p:txBody>
      </p:sp>
      <p:sp>
        <p:nvSpPr>
          <p:cNvPr id="23" name="Title 2">
            <a:extLst>
              <a:ext uri="{FF2B5EF4-FFF2-40B4-BE49-F238E27FC236}">
                <a16:creationId xmlns:a16="http://schemas.microsoft.com/office/drawing/2014/main" id="{5105D8C7-3990-4CF1-B1FC-7558E4069B0A}"/>
              </a:ext>
            </a:extLst>
          </p:cNvPr>
          <p:cNvSpPr>
            <a:spLocks noGrp="1"/>
          </p:cNvSpPr>
          <p:nvPr>
            <p:ph type="title"/>
          </p:nvPr>
        </p:nvSpPr>
        <p:spPr>
          <a:xfrm>
            <a:off x="585272" y="245968"/>
            <a:ext cx="10215251" cy="831108"/>
          </a:xfrm>
        </p:spPr>
        <p:txBody>
          <a:bodyPr>
            <a:normAutofit/>
          </a:bodyPr>
          <a:lstStyle/>
          <a:p>
            <a:r>
              <a:rPr lang="en-US" sz="2400" err="1">
                <a:solidFill>
                  <a:srgbClr val="002060"/>
                </a:solidFill>
                <a:ea typeface="MS PGothic"/>
                <a:cs typeface="Calibri Light"/>
              </a:rPr>
              <a:t>Benefits@UBC</a:t>
            </a:r>
            <a:r>
              <a:rPr lang="en-US" sz="2400">
                <a:solidFill>
                  <a:srgbClr val="002060"/>
                </a:solidFill>
                <a:ea typeface="MS PGothic"/>
                <a:cs typeface="Calibri Light"/>
              </a:rPr>
              <a:t> Webinar (</a:t>
            </a:r>
            <a:r>
              <a:rPr lang="en-US" sz="2400">
                <a:solidFill>
                  <a:srgbClr val="002060"/>
                </a:solidFill>
                <a:ea typeface="MS PGothic"/>
                <a:cs typeface="Calibri Light"/>
                <a:hlinkClick r:id="rId5"/>
              </a:rPr>
              <a:t>Live</a:t>
            </a:r>
            <a:r>
              <a:rPr lang="en-US" sz="2400">
                <a:solidFill>
                  <a:srgbClr val="002060"/>
                </a:solidFill>
                <a:ea typeface="MS PGothic"/>
                <a:cs typeface="Calibri Light"/>
              </a:rPr>
              <a:t> or </a:t>
            </a:r>
            <a:r>
              <a:rPr lang="en-US" sz="2400">
                <a:solidFill>
                  <a:srgbClr val="002060"/>
                </a:solidFill>
                <a:ea typeface="MS PGothic"/>
                <a:cs typeface="Calibri Light"/>
                <a:hlinkClick r:id="rId6"/>
              </a:rPr>
              <a:t>On-Demand</a:t>
            </a:r>
            <a:r>
              <a:rPr lang="en-US" sz="2400">
                <a:solidFill>
                  <a:srgbClr val="002060"/>
                </a:solidFill>
                <a:ea typeface="MS PGothic"/>
                <a:cs typeface="Calibri Light"/>
              </a:rPr>
              <a:t>)</a:t>
            </a:r>
            <a:endParaRPr lang="en-US"/>
          </a:p>
        </p:txBody>
      </p:sp>
      <p:pic>
        <p:nvPicPr>
          <p:cNvPr id="24" name="Graphic 18" descr="Schoolhouse with solid fill">
            <a:extLst>
              <a:ext uri="{FF2B5EF4-FFF2-40B4-BE49-F238E27FC236}">
                <a16:creationId xmlns:a16="http://schemas.microsoft.com/office/drawing/2014/main" id="{7625AEB6-4571-4236-B195-789C775843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0308" y="5571358"/>
            <a:ext cx="643003" cy="643003"/>
          </a:xfrm>
          <a:prstGeom prst="rect">
            <a:avLst/>
          </a:prstGeom>
        </p:spPr>
      </p:pic>
      <p:sp>
        <p:nvSpPr>
          <p:cNvPr id="25" name="TextBox 19">
            <a:extLst>
              <a:ext uri="{FF2B5EF4-FFF2-40B4-BE49-F238E27FC236}">
                <a16:creationId xmlns:a16="http://schemas.microsoft.com/office/drawing/2014/main" id="{59620160-C12E-4D27-8641-1AE4A63B0E3E}"/>
              </a:ext>
            </a:extLst>
          </p:cNvPr>
          <p:cNvSpPr txBox="1"/>
          <p:nvPr/>
        </p:nvSpPr>
        <p:spPr>
          <a:xfrm>
            <a:off x="1234172" y="5668566"/>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26" name="Graphic 3" descr="Inbox Check outline">
            <a:extLst>
              <a:ext uri="{FF2B5EF4-FFF2-40B4-BE49-F238E27FC236}">
                <a16:creationId xmlns:a16="http://schemas.microsoft.com/office/drawing/2014/main" id="{8B38D248-9807-461D-8272-2BE7160569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26356" y="5564284"/>
            <a:ext cx="643003" cy="643003"/>
          </a:xfrm>
          <a:prstGeom prst="rect">
            <a:avLst/>
          </a:prstGeom>
        </p:spPr>
      </p:pic>
      <p:sp>
        <p:nvSpPr>
          <p:cNvPr id="27" name="TextBox 19">
            <a:extLst>
              <a:ext uri="{FF2B5EF4-FFF2-40B4-BE49-F238E27FC236}">
                <a16:creationId xmlns:a16="http://schemas.microsoft.com/office/drawing/2014/main" id="{96CA0A8B-9B48-47FC-B35B-EF91B2F4369C}"/>
              </a:ext>
            </a:extLst>
          </p:cNvPr>
          <p:cNvSpPr txBox="1"/>
          <p:nvPr/>
        </p:nvSpPr>
        <p:spPr>
          <a:xfrm>
            <a:off x="3171216" y="5671070"/>
            <a:ext cx="844054"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p>
          <a:p>
            <a:r>
              <a:rPr lang="en-US" sz="1400" b="1">
                <a:latin typeface="Calibri"/>
                <a:ea typeface="MS PGothic"/>
                <a:cs typeface="Arial"/>
              </a:rPr>
              <a:t>Courses</a:t>
            </a:r>
            <a:endParaRPr lang="en-US" sz="1400" b="1">
              <a:latin typeface="Calibri"/>
              <a:cs typeface="Arial"/>
            </a:endParaRPr>
          </a:p>
        </p:txBody>
      </p:sp>
      <p:pic>
        <p:nvPicPr>
          <p:cNvPr id="28" name="Graphic 5" descr="Person eating with solid fill">
            <a:extLst>
              <a:ext uri="{FF2B5EF4-FFF2-40B4-BE49-F238E27FC236}">
                <a16:creationId xmlns:a16="http://schemas.microsoft.com/office/drawing/2014/main" id="{6063D040-9357-4FAF-B3E9-0730C4F879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69458" y="5617098"/>
            <a:ext cx="643003" cy="643003"/>
          </a:xfrm>
          <a:prstGeom prst="rect">
            <a:avLst/>
          </a:prstGeom>
        </p:spPr>
      </p:pic>
      <p:pic>
        <p:nvPicPr>
          <p:cNvPr id="29" name="Graphic 8" descr="Hourglass Full outline">
            <a:extLst>
              <a:ext uri="{FF2B5EF4-FFF2-40B4-BE49-F238E27FC236}">
                <a16:creationId xmlns:a16="http://schemas.microsoft.com/office/drawing/2014/main" id="{CECBD1C6-01F6-4EBC-A5D1-A07E8DEC6E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44966" y="5627213"/>
            <a:ext cx="643003" cy="643003"/>
          </a:xfrm>
          <a:prstGeom prst="rect">
            <a:avLst/>
          </a:prstGeom>
        </p:spPr>
      </p:pic>
      <p:sp>
        <p:nvSpPr>
          <p:cNvPr id="30" name="TextBox 19">
            <a:extLst>
              <a:ext uri="{FF2B5EF4-FFF2-40B4-BE49-F238E27FC236}">
                <a16:creationId xmlns:a16="http://schemas.microsoft.com/office/drawing/2014/main" id="{E1CE85A2-3A72-4E98-9D5E-36F9DFE233F9}"/>
              </a:ext>
            </a:extLst>
          </p:cNvPr>
          <p:cNvSpPr txBox="1"/>
          <p:nvPr/>
        </p:nvSpPr>
        <p:spPr>
          <a:xfrm>
            <a:off x="6753850"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75-90 minutes</a:t>
            </a:r>
            <a:endParaRPr lang="en-US"/>
          </a:p>
        </p:txBody>
      </p:sp>
      <p:pic>
        <p:nvPicPr>
          <p:cNvPr id="31" name="Graphic 10" descr="Monthly calendar with solid fill">
            <a:extLst>
              <a:ext uri="{FF2B5EF4-FFF2-40B4-BE49-F238E27FC236}">
                <a16:creationId xmlns:a16="http://schemas.microsoft.com/office/drawing/2014/main" id="{F033BAFC-57A3-4A3A-957C-333C36D18B0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48096" y="5637653"/>
            <a:ext cx="643003" cy="632565"/>
          </a:xfrm>
          <a:prstGeom prst="rect">
            <a:avLst/>
          </a:prstGeom>
        </p:spPr>
      </p:pic>
      <p:sp>
        <p:nvSpPr>
          <p:cNvPr id="32" name="TextBox 19">
            <a:extLst>
              <a:ext uri="{FF2B5EF4-FFF2-40B4-BE49-F238E27FC236}">
                <a16:creationId xmlns:a16="http://schemas.microsoft.com/office/drawing/2014/main" id="{431360D3-C66A-4BF8-A5AC-B1D2792810A1}"/>
              </a:ext>
            </a:extLst>
          </p:cNvPr>
          <p:cNvSpPr txBox="1"/>
          <p:nvPr/>
        </p:nvSpPr>
        <p:spPr>
          <a:xfrm>
            <a:off x="8891089" y="5566889"/>
            <a:ext cx="1888863" cy="738664"/>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6 weeks</a:t>
            </a:r>
          </a:p>
          <a:p>
            <a:r>
              <a:rPr lang="en-US" sz="1400">
                <a:latin typeface="Calibri"/>
                <a:ea typeface="MS PGothic"/>
                <a:cs typeface="Arial"/>
              </a:rPr>
              <a:t>(recording available </a:t>
            </a:r>
          </a:p>
          <a:p>
            <a:r>
              <a:rPr lang="en-US" sz="1400">
                <a:latin typeface="Calibri"/>
                <a:ea typeface="MS PGothic"/>
                <a:cs typeface="Arial"/>
              </a:rPr>
              <a:t>on-demand 24/7)</a:t>
            </a:r>
            <a:endParaRPr lang="en-US"/>
          </a:p>
        </p:txBody>
      </p:sp>
      <p:sp>
        <p:nvSpPr>
          <p:cNvPr id="33" name="Text Placeholder 1">
            <a:extLst>
              <a:ext uri="{FF2B5EF4-FFF2-40B4-BE49-F238E27FC236}">
                <a16:creationId xmlns:a16="http://schemas.microsoft.com/office/drawing/2014/main" id="{CD541FB7-B9AD-4A41-BDD3-993668A8093A}"/>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mn-lt"/>
                <a:cs typeface="+mn-lt"/>
              </a:rPr>
              <a:t>Benefits eligibility and costs</a:t>
            </a:r>
          </a:p>
          <a:p>
            <a:pPr marL="285750" indent="-285750">
              <a:buFont typeface="Wingdings"/>
              <a:buChar char="ü"/>
            </a:pPr>
            <a:r>
              <a:rPr lang="en-US" sz="1400">
                <a:ea typeface="+mn-lt"/>
                <a:cs typeface="+mn-lt"/>
              </a:rPr>
              <a:t>Extended Health and Dental Care</a:t>
            </a:r>
            <a:endParaRPr lang="en-US" sz="1400">
              <a:ea typeface="Calibri"/>
              <a:cs typeface="Calibri"/>
            </a:endParaRPr>
          </a:p>
          <a:p>
            <a:pPr marL="285750" indent="-285750">
              <a:buFont typeface="Wingdings"/>
              <a:buChar char="ü"/>
            </a:pPr>
            <a:r>
              <a:rPr lang="en-US" sz="1400">
                <a:ea typeface="Calibri"/>
                <a:cs typeface="Calibri"/>
              </a:rPr>
              <a:t>Benefits while travelling out of province/country</a:t>
            </a:r>
          </a:p>
          <a:p>
            <a:pPr marL="285750" indent="-285750">
              <a:buFont typeface="Wingdings"/>
              <a:buChar char="ü"/>
            </a:pPr>
            <a:r>
              <a:rPr lang="en-US" sz="1400">
                <a:ea typeface="Calibri"/>
                <a:cs typeface="Calibri"/>
              </a:rPr>
              <a:t>Health and/or Personal Spending Accounts</a:t>
            </a:r>
          </a:p>
          <a:p>
            <a:pPr marL="285750" indent="-285750">
              <a:buFont typeface="Wingdings"/>
              <a:buChar char="ü"/>
            </a:pPr>
            <a:r>
              <a:rPr lang="en-US" sz="1400">
                <a:ea typeface="Calibri"/>
                <a:cs typeface="Calibri"/>
              </a:rPr>
              <a:t>Coordinating claims with spouse/dependents</a:t>
            </a:r>
          </a:p>
          <a:p>
            <a:pPr marL="285750" indent="-285750">
              <a:buFont typeface="Wingdings"/>
              <a:buChar char="ü"/>
            </a:pPr>
            <a:r>
              <a:rPr lang="en-US" sz="1400">
                <a:ea typeface="Calibri"/>
                <a:cs typeface="Calibri"/>
              </a:rPr>
              <a:t>Employee &amp; Family Assistance Program (EFAP)</a:t>
            </a:r>
          </a:p>
          <a:p>
            <a:pPr marL="285750" indent="-285750">
              <a:buFont typeface="Wingdings"/>
              <a:buChar char="ü"/>
            </a:pPr>
            <a:r>
              <a:rPr lang="en-US" sz="1400">
                <a:ea typeface="Calibri"/>
                <a:cs typeface="Calibri"/>
              </a:rPr>
              <a:t>Group Life Insurance</a:t>
            </a:r>
          </a:p>
          <a:p>
            <a:pPr marL="285750" indent="-285750">
              <a:buFont typeface="Wingdings"/>
              <a:buChar char="ü"/>
            </a:pPr>
            <a:r>
              <a:rPr lang="en-US" sz="1400">
                <a:ea typeface="Calibri"/>
                <a:cs typeface="Calibri"/>
              </a:rPr>
              <a:t>Sickness and Disability Benefits</a:t>
            </a:r>
          </a:p>
          <a:p>
            <a:pPr marL="285750" indent="-285750">
              <a:buFont typeface="Wingdings"/>
              <a:buChar char="ü"/>
            </a:pPr>
            <a:r>
              <a:rPr lang="en-US" sz="1400">
                <a:ea typeface="Calibri"/>
                <a:cs typeface="Calibri"/>
              </a:rPr>
              <a:t>Tuition waiver benefits and professional development funding</a:t>
            </a:r>
          </a:p>
          <a:p>
            <a:pPr marL="285750" indent="-285750">
              <a:buFont typeface="Wingdings"/>
              <a:buChar char="ü"/>
            </a:pPr>
            <a:endParaRPr lang="en-US" sz="1400">
              <a:ea typeface="Calibri"/>
              <a:cs typeface="Calibri"/>
            </a:endParaRPr>
          </a:p>
        </p:txBody>
      </p:sp>
      <p:sp>
        <p:nvSpPr>
          <p:cNvPr id="34" name="TextBox 19">
            <a:extLst>
              <a:ext uri="{FF2B5EF4-FFF2-40B4-BE49-F238E27FC236}">
                <a16:creationId xmlns:a16="http://schemas.microsoft.com/office/drawing/2014/main" id="{66AFED4D-5EBF-48D1-95EC-5C8FECE1354A}"/>
              </a:ext>
            </a:extLst>
          </p:cNvPr>
          <p:cNvSpPr txBox="1"/>
          <p:nvPr/>
        </p:nvSpPr>
        <p:spPr>
          <a:xfrm>
            <a:off x="4711571" y="5685747"/>
            <a:ext cx="1486991"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 </a:t>
            </a:r>
            <a:endParaRPr lang="en-US"/>
          </a:p>
          <a:p>
            <a:r>
              <a:rPr lang="en-US" sz="1400" b="1">
                <a:latin typeface="Calibri"/>
                <a:ea typeface="MS PGothic"/>
                <a:cs typeface="Arial"/>
              </a:rPr>
              <a:t>(Virtual)</a:t>
            </a:r>
            <a:endParaRPr lang="en-US"/>
          </a:p>
        </p:txBody>
      </p:sp>
      <p:sp>
        <p:nvSpPr>
          <p:cNvPr id="35" name="Rectangle 34">
            <a:hlinkClick r:id="rId17" action="ppaction://hlinksldjump"/>
            <a:extLst>
              <a:ext uri="{FF2B5EF4-FFF2-40B4-BE49-F238E27FC236}">
                <a16:creationId xmlns:a16="http://schemas.microsoft.com/office/drawing/2014/main" id="{8C08BE46-E8D1-4F0D-85D5-D0E824DECA74}"/>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1116006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990924EF-F197-4A33-AD40-BB3225B89E4C}"/>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The New Faculty Orientation is hosted annually in August, before the new academic year, to welcome and support new instructors as they navigate their roles and responsibilities at UBC. </a:t>
            </a:r>
          </a:p>
          <a:p>
            <a:endParaRPr lang="en-US" sz="1000">
              <a:solidFill>
                <a:srgbClr val="000000"/>
              </a:solidFill>
              <a:latin typeface="Calibri"/>
              <a:ea typeface="Calibri"/>
              <a:cs typeface="Calibri"/>
            </a:endParaRPr>
          </a:p>
          <a:p>
            <a:r>
              <a:rPr lang="en-US" sz="1400">
                <a:solidFill>
                  <a:srgbClr val="000000"/>
                </a:solidFill>
                <a:latin typeface="Calibri"/>
                <a:ea typeface="Calibri"/>
                <a:cs typeface="Calibri"/>
              </a:rPr>
              <a:t>The orientation provides an opportunity for new faculty to learn about the academic culture, policies, and practices of the institution, as well as the resources available to support their teaching, research, and service. This is also a great opportunity to connect with new colleagues.</a:t>
            </a:r>
            <a:endParaRPr lang="en-US"/>
          </a:p>
          <a:p>
            <a:endParaRPr lang="en-US" sz="1400">
              <a:solidFill>
                <a:srgbClr val="000000"/>
              </a:solidFill>
              <a:latin typeface="Calibri"/>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UBCO Vice-President Academic &amp; Provost Office</a:t>
            </a:r>
            <a:endParaRPr lang="en-US" sz="1400">
              <a:solidFill>
                <a:srgbClr val="000000"/>
              </a:solidFill>
              <a:ea typeface="+mn-lt"/>
              <a:cs typeface="+mn-lt"/>
              <a:hlinkClick r:id="rId2"/>
            </a:endParaRP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21" name="Title 2">
            <a:extLst>
              <a:ext uri="{FF2B5EF4-FFF2-40B4-BE49-F238E27FC236}">
                <a16:creationId xmlns:a16="http://schemas.microsoft.com/office/drawing/2014/main" id="{47B07AF1-2FCF-4597-AB3F-DB9F2DB0FCA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New Faculty Orientation</a:t>
            </a:r>
            <a:endParaRPr lang="en-US">
              <a:hlinkClick r:id="rId3"/>
            </a:endParaRPr>
          </a:p>
        </p:txBody>
      </p:sp>
      <p:pic>
        <p:nvPicPr>
          <p:cNvPr id="22" name="Graphic 18" descr="Schoolhouse with solid fill">
            <a:extLst>
              <a:ext uri="{FF2B5EF4-FFF2-40B4-BE49-F238E27FC236}">
                <a16:creationId xmlns:a16="http://schemas.microsoft.com/office/drawing/2014/main" id="{2DD05C58-7CB4-4740-B9E2-848C29909B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23" name="TextBox 19">
            <a:extLst>
              <a:ext uri="{FF2B5EF4-FFF2-40B4-BE49-F238E27FC236}">
                <a16:creationId xmlns:a16="http://schemas.microsoft.com/office/drawing/2014/main" id="{E9485C5B-F130-418F-862C-B1CBB4A3AFED}"/>
              </a:ext>
            </a:extLst>
          </p:cNvPr>
          <p:cNvSpPr txBox="1"/>
          <p:nvPr/>
        </p:nvSpPr>
        <p:spPr>
          <a:xfrm>
            <a:off x="1234172" y="5787628"/>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Okanagan</a:t>
            </a:r>
            <a:endParaRPr lang="en-US"/>
          </a:p>
        </p:txBody>
      </p:sp>
      <p:pic>
        <p:nvPicPr>
          <p:cNvPr id="24" name="Graphic 3" descr="Inbox Check outline">
            <a:extLst>
              <a:ext uri="{FF2B5EF4-FFF2-40B4-BE49-F238E27FC236}">
                <a16:creationId xmlns:a16="http://schemas.microsoft.com/office/drawing/2014/main" id="{009DBDA2-35AE-4C10-BDC4-FF4FC2C5A7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14450" y="5564284"/>
            <a:ext cx="643003" cy="643003"/>
          </a:xfrm>
          <a:prstGeom prst="rect">
            <a:avLst/>
          </a:prstGeom>
        </p:spPr>
      </p:pic>
      <p:sp>
        <p:nvSpPr>
          <p:cNvPr id="25" name="TextBox 19">
            <a:extLst>
              <a:ext uri="{FF2B5EF4-FFF2-40B4-BE49-F238E27FC236}">
                <a16:creationId xmlns:a16="http://schemas.microsoft.com/office/drawing/2014/main" id="{67393D66-368D-435B-A023-31A426D21228}"/>
              </a:ext>
            </a:extLst>
          </p:cNvPr>
          <p:cNvSpPr txBox="1"/>
          <p:nvPr/>
        </p:nvSpPr>
        <p:spPr>
          <a:xfrm>
            <a:off x="3159309"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26" name="Graphic 5" descr="Person eating with solid fill">
            <a:extLst>
              <a:ext uri="{FF2B5EF4-FFF2-40B4-BE49-F238E27FC236}">
                <a16:creationId xmlns:a16="http://schemas.microsoft.com/office/drawing/2014/main" id="{FE5D2C67-BDE4-49AC-B2A2-884AB0D3E0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52802" y="5617098"/>
            <a:ext cx="643003" cy="643003"/>
          </a:xfrm>
          <a:prstGeom prst="rect">
            <a:avLst/>
          </a:prstGeom>
        </p:spPr>
      </p:pic>
      <p:pic>
        <p:nvPicPr>
          <p:cNvPr id="27" name="Graphic 8" descr="Hourglass Full outline">
            <a:extLst>
              <a:ext uri="{FF2B5EF4-FFF2-40B4-BE49-F238E27FC236}">
                <a16:creationId xmlns:a16="http://schemas.microsoft.com/office/drawing/2014/main" id="{3A4373B4-75B0-4A2E-A6FD-9C315DF548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35978" y="5627213"/>
            <a:ext cx="643003" cy="643003"/>
          </a:xfrm>
          <a:prstGeom prst="rect">
            <a:avLst/>
          </a:prstGeom>
        </p:spPr>
      </p:pic>
      <p:sp>
        <p:nvSpPr>
          <p:cNvPr id="28" name="TextBox 19">
            <a:extLst>
              <a:ext uri="{FF2B5EF4-FFF2-40B4-BE49-F238E27FC236}">
                <a16:creationId xmlns:a16="http://schemas.microsoft.com/office/drawing/2014/main" id="{F5144666-B235-4CCF-A04A-FE45D08B8A67}"/>
              </a:ext>
            </a:extLst>
          </p:cNvPr>
          <p:cNvSpPr txBox="1"/>
          <p:nvPr/>
        </p:nvSpPr>
        <p:spPr>
          <a:xfrm>
            <a:off x="6844864"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2.5 to 3 hours</a:t>
            </a:r>
            <a:endParaRPr lang="en-US"/>
          </a:p>
        </p:txBody>
      </p:sp>
      <p:pic>
        <p:nvPicPr>
          <p:cNvPr id="29" name="Graphic 10" descr="Monthly calendar with solid fill">
            <a:extLst>
              <a:ext uri="{FF2B5EF4-FFF2-40B4-BE49-F238E27FC236}">
                <a16:creationId xmlns:a16="http://schemas.microsoft.com/office/drawing/2014/main" id="{AFA8DEF3-0C6E-4632-9499-2F24B47A86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24284" y="5637653"/>
            <a:ext cx="643003" cy="632565"/>
          </a:xfrm>
          <a:prstGeom prst="rect">
            <a:avLst/>
          </a:prstGeom>
        </p:spPr>
      </p:pic>
      <p:sp>
        <p:nvSpPr>
          <p:cNvPr id="30" name="TextBox 19">
            <a:extLst>
              <a:ext uri="{FF2B5EF4-FFF2-40B4-BE49-F238E27FC236}">
                <a16:creationId xmlns:a16="http://schemas.microsoft.com/office/drawing/2014/main" id="{5BEB4E71-835C-4117-86B6-3692883E618C}"/>
              </a:ext>
            </a:extLst>
          </p:cNvPr>
          <p:cNvSpPr txBox="1"/>
          <p:nvPr/>
        </p:nvSpPr>
        <p:spPr>
          <a:xfrm>
            <a:off x="8867277" y="5793108"/>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year in August</a:t>
            </a:r>
          </a:p>
        </p:txBody>
      </p:sp>
      <p:sp>
        <p:nvSpPr>
          <p:cNvPr id="31" name="Text Placeholder 1">
            <a:extLst>
              <a:ext uri="{FF2B5EF4-FFF2-40B4-BE49-F238E27FC236}">
                <a16:creationId xmlns:a16="http://schemas.microsoft.com/office/drawing/2014/main" id="{1E5CDD41-C1CF-45AA-B7E8-8BB9695DB204}"/>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Sans-Serif"/>
              <a:buChar char="ü"/>
            </a:pPr>
            <a:r>
              <a:rPr lang="en-US" sz="1400">
                <a:ea typeface="+mn-lt"/>
                <a:cs typeface="+mn-lt"/>
              </a:rPr>
              <a:t>Leadership keynote: Welcome</a:t>
            </a:r>
          </a:p>
          <a:p>
            <a:pPr marL="285750" indent="-285750">
              <a:buFont typeface="Wingdings,Sans-Serif"/>
              <a:buChar char="ü"/>
            </a:pPr>
            <a:r>
              <a:rPr lang="en-US" sz="1400">
                <a:ea typeface="+mn-lt"/>
                <a:cs typeface="+mn-lt"/>
              </a:rPr>
              <a:t>Teaching and learning at UBCO</a:t>
            </a:r>
          </a:p>
          <a:p>
            <a:pPr marL="285750" indent="-285750">
              <a:buFont typeface="Wingdings,Sans-Serif"/>
              <a:buChar char="ü"/>
            </a:pPr>
            <a:r>
              <a:rPr lang="en-US" sz="1400">
                <a:ea typeface="+mn-lt"/>
                <a:cs typeface="+mn-lt"/>
              </a:rPr>
              <a:t>Overview of Provost Office support services</a:t>
            </a:r>
          </a:p>
          <a:p>
            <a:pPr marL="285750" indent="-285750">
              <a:buFont typeface="Wingdings,Sans-Serif"/>
              <a:buChar char="ü"/>
            </a:pPr>
            <a:r>
              <a:rPr lang="en-US" sz="1400">
                <a:ea typeface="+mn-lt"/>
                <a:cs typeface="+mn-lt"/>
              </a:rPr>
              <a:t>Overview of AVP Students support services</a:t>
            </a:r>
          </a:p>
          <a:p>
            <a:pPr marL="285750" indent="-285750">
              <a:buFont typeface="Wingdings,Sans-Serif"/>
              <a:buChar char="ü"/>
            </a:pPr>
            <a:r>
              <a:rPr lang="en-US" sz="1400">
                <a:ea typeface="Calibri"/>
                <a:cs typeface="Calibri"/>
              </a:rPr>
              <a:t>Indigenous services at UBCO</a:t>
            </a:r>
          </a:p>
          <a:p>
            <a:pPr marL="285750" indent="-285750">
              <a:buFont typeface="Wingdings,Sans-Serif"/>
              <a:buChar char="ü"/>
            </a:pPr>
            <a:r>
              <a:rPr lang="en-US" sz="1400">
                <a:ea typeface="Calibri"/>
                <a:cs typeface="Calibri"/>
              </a:rPr>
              <a:t>Wellbeing moment</a:t>
            </a:r>
          </a:p>
          <a:p>
            <a:pPr marL="285750" indent="-285750">
              <a:buFont typeface="Wingdings,Sans-Serif"/>
              <a:buChar char="ü"/>
            </a:pPr>
            <a:r>
              <a:rPr lang="en-US" sz="1400">
                <a:ea typeface="Calibri"/>
                <a:cs typeface="Calibri"/>
              </a:rPr>
              <a:t>Faculty panel and Q&amp;A</a:t>
            </a:r>
          </a:p>
          <a:p>
            <a:pPr marL="285750" indent="-285750">
              <a:buFont typeface="Wingdings,Sans-Serif"/>
              <a:buChar char="ü"/>
            </a:pPr>
            <a:r>
              <a:rPr lang="en-US" sz="1400">
                <a:ea typeface="Calibri"/>
                <a:cs typeface="Calibri"/>
              </a:rPr>
              <a:t>Get to know your colleagues</a:t>
            </a:r>
          </a:p>
          <a:p>
            <a:pPr marL="285750" indent="-285750">
              <a:buFont typeface="Wingdings,Sans-Serif"/>
              <a:buChar char="ü"/>
            </a:pPr>
            <a:r>
              <a:rPr lang="en-US" sz="1400">
                <a:ea typeface="Calibri"/>
                <a:cs typeface="Calibri"/>
              </a:rPr>
              <a:t>Next steps: Continuing your journey</a:t>
            </a:r>
            <a:endParaRPr lang="en-US">
              <a:ea typeface="Calibri"/>
              <a:cs typeface="Calibri"/>
            </a:endParaRPr>
          </a:p>
          <a:p>
            <a:endParaRPr lang="en-US" sz="1400">
              <a:ea typeface="Calibri"/>
              <a:cs typeface="Calibri"/>
            </a:endParaRPr>
          </a:p>
          <a:p>
            <a:pPr marL="285750" indent="-285750">
              <a:buFont typeface="Wingdings"/>
              <a:buChar char="ü"/>
            </a:pPr>
            <a:endParaRPr lang="en-US" sz="1400">
              <a:ea typeface="Calibri"/>
              <a:cs typeface="Calibri"/>
            </a:endParaRPr>
          </a:p>
        </p:txBody>
      </p:sp>
      <p:sp>
        <p:nvSpPr>
          <p:cNvPr id="32" name="TextBox 19">
            <a:extLst>
              <a:ext uri="{FF2B5EF4-FFF2-40B4-BE49-F238E27FC236}">
                <a16:creationId xmlns:a16="http://schemas.microsoft.com/office/drawing/2014/main" id="{58C4770A-CA7B-435B-AFD5-BD908CD98268}"/>
              </a:ext>
            </a:extLst>
          </p:cNvPr>
          <p:cNvSpPr txBox="1"/>
          <p:nvPr/>
        </p:nvSpPr>
        <p:spPr>
          <a:xfrm>
            <a:off x="4795778" y="5685747"/>
            <a:ext cx="1606053"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a:t>
            </a:r>
          </a:p>
          <a:p>
            <a:r>
              <a:rPr lang="en-US" sz="1400" b="1">
                <a:latin typeface="Calibri"/>
                <a:ea typeface="MS PGothic"/>
                <a:cs typeface="Arial"/>
              </a:rPr>
              <a:t>(In-person)</a:t>
            </a:r>
            <a:endParaRPr lang="en-US" sz="1400" b="1">
              <a:latin typeface="Calibri"/>
              <a:cs typeface="Arial"/>
            </a:endParaRPr>
          </a:p>
        </p:txBody>
      </p:sp>
      <p:sp>
        <p:nvSpPr>
          <p:cNvPr id="33" name="Rectangle 32">
            <a:hlinkClick r:id="" action="ppaction://noaction"/>
            <a:extLst>
              <a:ext uri="{FF2B5EF4-FFF2-40B4-BE49-F238E27FC236}">
                <a16:creationId xmlns:a16="http://schemas.microsoft.com/office/drawing/2014/main" id="{470015C2-15D1-4289-8062-096DB9323985}"/>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2852325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3BB4D21B-35C4-4C75-ADD1-1BFC38F22E2D}"/>
              </a:ext>
            </a:extLst>
          </p:cNvPr>
          <p:cNvSpPr>
            <a:spLocks noGrp="1"/>
          </p:cNvSpPr>
          <p:nvPr>
            <p:ph type="body" sz="quarter" idx="13"/>
          </p:nvPr>
        </p:nvSpPr>
        <p:spPr>
          <a:xfrm>
            <a:off x="585272" y="1070771"/>
            <a:ext cx="5216947" cy="4720290"/>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The Teaching Development Program (TDP) for new faculty supports instructors at the UBC Vancouver and Okanagan campuses in their professional growth. The TDP is designed for new UBC instructors who teach credit courses. It is ideal for individuals who are excited to grow and connect with other educators at UBC in a supportive space. </a:t>
            </a:r>
          </a:p>
          <a:p>
            <a:endParaRPr lang="en-US" sz="1000">
              <a:solidFill>
                <a:srgbClr val="000000"/>
              </a:solidFill>
              <a:latin typeface="Calibri"/>
              <a:ea typeface="Calibri"/>
              <a:cs typeface="Calibri"/>
            </a:endParaRPr>
          </a:p>
          <a:p>
            <a:r>
              <a:rPr lang="en-US" sz="1400">
                <a:solidFill>
                  <a:srgbClr val="000000"/>
                </a:solidFill>
                <a:latin typeface="Calibri"/>
                <a:ea typeface="Calibri"/>
                <a:cs typeface="Calibri"/>
              </a:rPr>
              <a:t>This flexible program, which can be completed in 1 or 2 semester(s), includes online and in-person elements. It provides multiple pathways to completion in order to accommodate early career instructors.</a:t>
            </a:r>
            <a:endParaRPr lang="en-US">
              <a:cs typeface="Calibri"/>
            </a:endParaRPr>
          </a:p>
          <a:p>
            <a:endParaRPr lang="en-US" sz="1400">
              <a:solidFill>
                <a:srgbClr val="000000"/>
              </a:solidFill>
              <a:latin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solidFill>
                  <a:srgbClr val="000000"/>
                </a:solidFill>
                <a:ea typeface="+mn-lt"/>
                <a:cs typeface="+mn-lt"/>
                <a:hlinkClick r:id="rId2"/>
              </a:rPr>
              <a:t>CTLT Teaching Development Program</a:t>
            </a:r>
          </a:p>
          <a:p>
            <a:pPr marL="285750" indent="-285750">
              <a:buFont typeface="Arial"/>
              <a:buChar char="•"/>
            </a:pPr>
            <a:endParaRPr lang="en-US" sz="1400" b="1">
              <a:solidFill>
                <a:srgbClr val="000000"/>
              </a:solidFill>
              <a:ea typeface="+mn-lt"/>
              <a:cs typeface="+mn-lt"/>
            </a:endParaRPr>
          </a:p>
          <a:p>
            <a:endParaRPr lang="en-US" sz="1000">
              <a:ea typeface="Calibri" panose="020F0502020204030204"/>
              <a:cs typeface="Calibri" panose="020F0502020204030204"/>
            </a:endParaRPr>
          </a:p>
          <a:p>
            <a:endParaRPr lang="en-US" sz="1400" b="1">
              <a:ea typeface="+mn-lt"/>
              <a:cs typeface="+mn-lt"/>
            </a:endParaRPr>
          </a:p>
          <a:p>
            <a:endParaRPr lang="en-US" sz="1400">
              <a:ea typeface="+mn-lt"/>
              <a:cs typeface="+mn-lt"/>
            </a:endParaRPr>
          </a:p>
        </p:txBody>
      </p:sp>
      <p:sp>
        <p:nvSpPr>
          <p:cNvPr id="23" name="Title 2">
            <a:extLst>
              <a:ext uri="{FF2B5EF4-FFF2-40B4-BE49-F238E27FC236}">
                <a16:creationId xmlns:a16="http://schemas.microsoft.com/office/drawing/2014/main" id="{54C2EA05-F463-48D1-B994-08A16EFD49A3}"/>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2"/>
              </a:rPr>
              <a:t>New Faculty Teaching Development Program</a:t>
            </a:r>
            <a:endParaRPr lang="en-US"/>
          </a:p>
        </p:txBody>
      </p:sp>
      <p:pic>
        <p:nvPicPr>
          <p:cNvPr id="24" name="Graphic 18" descr="Schoolhouse with solid fill">
            <a:extLst>
              <a:ext uri="{FF2B5EF4-FFF2-40B4-BE49-F238E27FC236}">
                <a16:creationId xmlns:a16="http://schemas.microsoft.com/office/drawing/2014/main" id="{AF9231B5-F2D8-4D44-B21D-B3865426D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308" y="5571358"/>
            <a:ext cx="643003" cy="643003"/>
          </a:xfrm>
          <a:prstGeom prst="rect">
            <a:avLst/>
          </a:prstGeom>
        </p:spPr>
      </p:pic>
      <p:sp>
        <p:nvSpPr>
          <p:cNvPr id="25" name="TextBox 19">
            <a:extLst>
              <a:ext uri="{FF2B5EF4-FFF2-40B4-BE49-F238E27FC236}">
                <a16:creationId xmlns:a16="http://schemas.microsoft.com/office/drawing/2014/main" id="{1649F821-B9F7-4B4C-B193-552EC2883C9F}"/>
              </a:ext>
            </a:extLst>
          </p:cNvPr>
          <p:cNvSpPr txBox="1"/>
          <p:nvPr/>
        </p:nvSpPr>
        <p:spPr>
          <a:xfrm>
            <a:off x="1245215" y="5699280"/>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endParaRPr lang="en-US">
              <a:cs typeface="Arial" panose="020B0604020202020204" pitchFamily="34" charset="0"/>
            </a:endParaRPr>
          </a:p>
          <a:p>
            <a:r>
              <a:rPr lang="en-US" sz="1400" b="1">
                <a:latin typeface="Calibri"/>
                <a:ea typeface="MS PGothic"/>
                <a:cs typeface="Arial"/>
              </a:rPr>
              <a:t>Okanagan</a:t>
            </a:r>
          </a:p>
        </p:txBody>
      </p:sp>
      <p:pic>
        <p:nvPicPr>
          <p:cNvPr id="26" name="Graphic 3" descr="Inbox Check outline">
            <a:extLst>
              <a:ext uri="{FF2B5EF4-FFF2-40B4-BE49-F238E27FC236}">
                <a16:creationId xmlns:a16="http://schemas.microsoft.com/office/drawing/2014/main" id="{AE874DA5-ED12-4281-BB33-8460AF76DC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3481" y="5564284"/>
            <a:ext cx="643003" cy="643003"/>
          </a:xfrm>
          <a:prstGeom prst="rect">
            <a:avLst/>
          </a:prstGeom>
        </p:spPr>
      </p:pic>
      <p:sp>
        <p:nvSpPr>
          <p:cNvPr id="27" name="TextBox 19">
            <a:extLst>
              <a:ext uri="{FF2B5EF4-FFF2-40B4-BE49-F238E27FC236}">
                <a16:creationId xmlns:a16="http://schemas.microsoft.com/office/drawing/2014/main" id="{8D503533-2011-479F-8896-235BA8D02FBA}"/>
              </a:ext>
            </a:extLst>
          </p:cNvPr>
          <p:cNvSpPr txBox="1"/>
          <p:nvPr/>
        </p:nvSpPr>
        <p:spPr>
          <a:xfrm>
            <a:off x="3028341"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Program</a:t>
            </a:r>
            <a:endParaRPr lang="en-US" sz="1400" b="1">
              <a:latin typeface="Calibri"/>
              <a:cs typeface="Arial"/>
            </a:endParaRPr>
          </a:p>
        </p:txBody>
      </p:sp>
      <p:pic>
        <p:nvPicPr>
          <p:cNvPr id="28" name="Graphic 5" descr="Person eating with solid fill">
            <a:extLst>
              <a:ext uri="{FF2B5EF4-FFF2-40B4-BE49-F238E27FC236}">
                <a16:creationId xmlns:a16="http://schemas.microsoft.com/office/drawing/2014/main" id="{BDE8A577-0FB5-4F5D-9FF3-963CECEB50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0461" y="5617098"/>
            <a:ext cx="643003" cy="643003"/>
          </a:xfrm>
          <a:prstGeom prst="rect">
            <a:avLst/>
          </a:prstGeom>
        </p:spPr>
      </p:pic>
      <p:pic>
        <p:nvPicPr>
          <p:cNvPr id="29" name="Graphic 8" descr="Hourglass Full outline">
            <a:extLst>
              <a:ext uri="{FF2B5EF4-FFF2-40B4-BE49-F238E27FC236}">
                <a16:creationId xmlns:a16="http://schemas.microsoft.com/office/drawing/2014/main" id="{7154DAF3-26F1-49FD-B189-563364E14B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56864" y="5627213"/>
            <a:ext cx="643003" cy="643003"/>
          </a:xfrm>
          <a:prstGeom prst="rect">
            <a:avLst/>
          </a:prstGeom>
        </p:spPr>
      </p:pic>
      <p:sp>
        <p:nvSpPr>
          <p:cNvPr id="30" name="TextBox 19">
            <a:extLst>
              <a:ext uri="{FF2B5EF4-FFF2-40B4-BE49-F238E27FC236}">
                <a16:creationId xmlns:a16="http://schemas.microsoft.com/office/drawing/2014/main" id="{435791B2-3831-4473-B821-ECDCBA870C90}"/>
              </a:ext>
            </a:extLst>
          </p:cNvPr>
          <p:cNvSpPr txBox="1"/>
          <p:nvPr/>
        </p:nvSpPr>
        <p:spPr>
          <a:xfrm>
            <a:off x="7024416" y="5694018"/>
            <a:ext cx="1423610"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15-20 hours</a:t>
            </a:r>
          </a:p>
          <a:p>
            <a:r>
              <a:rPr lang="en-US" sz="1400">
                <a:latin typeface="Calibri"/>
                <a:ea typeface="MS PGothic"/>
                <a:cs typeface="Arial"/>
              </a:rPr>
              <a:t>Over 8 months</a:t>
            </a:r>
            <a:endParaRPr lang="en-US" sz="1400" b="1">
              <a:latin typeface="Calibri"/>
              <a:cs typeface="Arial"/>
            </a:endParaRPr>
          </a:p>
        </p:txBody>
      </p:sp>
      <p:pic>
        <p:nvPicPr>
          <p:cNvPr id="31" name="Graphic 10" descr="Monthly calendar with solid fill">
            <a:extLst>
              <a:ext uri="{FF2B5EF4-FFF2-40B4-BE49-F238E27FC236}">
                <a16:creationId xmlns:a16="http://schemas.microsoft.com/office/drawing/2014/main" id="{31C16A8B-51C2-42E8-8BA4-F2FAFF9B13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1178" y="5637653"/>
            <a:ext cx="643003" cy="632565"/>
          </a:xfrm>
          <a:prstGeom prst="rect">
            <a:avLst/>
          </a:prstGeom>
        </p:spPr>
      </p:pic>
      <p:sp>
        <p:nvSpPr>
          <p:cNvPr id="32" name="TextBox 19">
            <a:extLst>
              <a:ext uri="{FF2B5EF4-FFF2-40B4-BE49-F238E27FC236}">
                <a16:creationId xmlns:a16="http://schemas.microsoft.com/office/drawing/2014/main" id="{2DD88CFF-8D69-408B-910A-93C39EB031B6}"/>
              </a:ext>
            </a:extLst>
          </p:cNvPr>
          <p:cNvSpPr txBox="1"/>
          <p:nvPr/>
        </p:nvSpPr>
        <p:spPr>
          <a:xfrm>
            <a:off x="9041041" y="5793108"/>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year in August</a:t>
            </a:r>
            <a:endParaRPr lang="en-US" sz="1400" b="1">
              <a:latin typeface="Calibri"/>
              <a:cs typeface="Arial"/>
            </a:endParaRPr>
          </a:p>
        </p:txBody>
      </p:sp>
      <p:sp>
        <p:nvSpPr>
          <p:cNvPr id="33" name="Text Placeholder 1">
            <a:extLst>
              <a:ext uri="{FF2B5EF4-FFF2-40B4-BE49-F238E27FC236}">
                <a16:creationId xmlns:a16="http://schemas.microsoft.com/office/drawing/2014/main" id="{65290EF7-2224-403B-8584-AAF1F375F120}"/>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Sans-Serif"/>
              <a:buChar char="ü"/>
            </a:pPr>
            <a:r>
              <a:rPr lang="en-US" sz="1400">
                <a:ea typeface="+mn-lt"/>
                <a:cs typeface="+mn-lt"/>
              </a:rPr>
              <a:t>Program launch and closing events</a:t>
            </a:r>
            <a:endParaRPr lang="en-US" sz="1400">
              <a:ea typeface="Calibri"/>
              <a:cs typeface="Calibri"/>
            </a:endParaRPr>
          </a:p>
          <a:p>
            <a:pPr marL="285750" indent="-285750">
              <a:buFont typeface="Wingdings,Sans-Serif"/>
              <a:buChar char="ü"/>
            </a:pPr>
            <a:r>
              <a:rPr lang="en-US" sz="1400">
                <a:ea typeface="Calibri"/>
                <a:cs typeface="Calibri"/>
              </a:rPr>
              <a:t>Instructional Skills Workshop</a:t>
            </a:r>
          </a:p>
          <a:p>
            <a:pPr marL="285750" indent="-285750">
              <a:buFont typeface="Wingdings,Sans-Serif"/>
              <a:buChar char="ü"/>
            </a:pPr>
            <a:r>
              <a:rPr lang="en-US" sz="1400">
                <a:ea typeface="Calibri"/>
                <a:cs typeface="Calibri"/>
              </a:rPr>
              <a:t>Land Acknowledgements at UBC</a:t>
            </a:r>
          </a:p>
          <a:p>
            <a:pPr marL="285750" indent="-285750">
              <a:buFont typeface="Wingdings,Sans-Serif"/>
              <a:buChar char="ü"/>
            </a:pPr>
            <a:r>
              <a:rPr lang="en-US" sz="1400">
                <a:cs typeface="Calibri"/>
              </a:rPr>
              <a:t>Pedagogical workshops in areas of their choosing</a:t>
            </a:r>
          </a:p>
          <a:p>
            <a:pPr marL="285750" indent="-285750">
              <a:buFont typeface="Wingdings,Sans-Serif"/>
              <a:buChar char="ü"/>
            </a:pPr>
            <a:r>
              <a:rPr lang="en-US" sz="1400">
                <a:cs typeface="Calibri"/>
              </a:rPr>
              <a:t>Collaborative learning, including reflective discussions, artifact transformation activity, and sharing approaches to teaching</a:t>
            </a:r>
            <a:endParaRPr lang="en-US">
              <a:cs typeface="Calibri" panose="020F0502020204030204"/>
            </a:endParaRPr>
          </a:p>
          <a:p>
            <a:pPr marL="285750" indent="-285750">
              <a:buFont typeface="Wingdings,Sans-Serif"/>
              <a:buChar char="ü"/>
            </a:pPr>
            <a:r>
              <a:rPr lang="en-US" sz="1400">
                <a:ea typeface="Calibri"/>
                <a:cs typeface="Calibri"/>
              </a:rPr>
              <a:t>Online resource hub with resources to support teaching and learning at UBC</a:t>
            </a:r>
          </a:p>
          <a:p>
            <a:pPr marL="285750" indent="-285750">
              <a:buFont typeface="Wingdings"/>
              <a:buChar char="ü"/>
            </a:pPr>
            <a:endParaRPr lang="en-US" sz="1400">
              <a:ea typeface="Calibri"/>
              <a:cs typeface="Calibri"/>
            </a:endParaRPr>
          </a:p>
          <a:p>
            <a:r>
              <a:rPr lang="en-US" sz="1400" i="1">
                <a:solidFill>
                  <a:srgbClr val="000000"/>
                </a:solidFill>
                <a:latin typeface="Calibri"/>
                <a:ea typeface="Open Sans"/>
                <a:cs typeface="Calibri"/>
              </a:rPr>
              <a:t>This is a flexible program to help learners to balance their work and personal commitments while still being able to engage fully in the program.</a:t>
            </a:r>
            <a:endParaRPr lang="en-US"/>
          </a:p>
          <a:p>
            <a:pPr marL="285750" indent="-285750">
              <a:buFont typeface="Wingdings"/>
              <a:buChar char="ü"/>
            </a:pPr>
            <a:endParaRPr lang="en-US" sz="1400">
              <a:ea typeface="Calibri"/>
              <a:cs typeface="Calibri"/>
            </a:endParaRPr>
          </a:p>
        </p:txBody>
      </p:sp>
      <p:sp>
        <p:nvSpPr>
          <p:cNvPr id="34" name="TextBox 19">
            <a:extLst>
              <a:ext uri="{FF2B5EF4-FFF2-40B4-BE49-F238E27FC236}">
                <a16:creationId xmlns:a16="http://schemas.microsoft.com/office/drawing/2014/main" id="{96DE57FB-47E7-430E-8893-CF46EDB0CFBF}"/>
              </a:ext>
            </a:extLst>
          </p:cNvPr>
          <p:cNvSpPr txBox="1"/>
          <p:nvPr/>
        </p:nvSpPr>
        <p:spPr>
          <a:xfrm>
            <a:off x="4659804" y="5616037"/>
            <a:ext cx="1668174" cy="738664"/>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p>
          <a:p>
            <a:r>
              <a:rPr lang="en-US" sz="1400">
                <a:latin typeface="Calibri"/>
                <a:ea typeface="MS PGothic"/>
                <a:cs typeface="Arial"/>
              </a:rPr>
              <a:t>(with live virtual or in-person sessions)</a:t>
            </a:r>
          </a:p>
        </p:txBody>
      </p:sp>
      <p:sp>
        <p:nvSpPr>
          <p:cNvPr id="35" name="Rectangle 34">
            <a:hlinkClick r:id="rId13" action="ppaction://hlinksldjump"/>
            <a:extLst>
              <a:ext uri="{FF2B5EF4-FFF2-40B4-BE49-F238E27FC236}">
                <a16:creationId xmlns:a16="http://schemas.microsoft.com/office/drawing/2014/main" id="{ED1706CF-E7E2-4B91-89C2-406575004710}"/>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3431760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95C9B-16EB-3996-1598-13205050A30B}"/>
            </a:ext>
          </a:extLst>
        </p:cNvPr>
        <p:cNvGrpSpPr/>
        <p:nvPr/>
      </p:nvGrpSpPr>
      <p:grpSpPr>
        <a:xfrm>
          <a:off x="0" y="0"/>
          <a:ext cx="0" cy="0"/>
          <a:chOff x="0" y="0"/>
          <a:chExt cx="0" cy="0"/>
        </a:xfrm>
      </p:grpSpPr>
      <p:sp>
        <p:nvSpPr>
          <p:cNvPr id="23" name="Text Placeholder 1">
            <a:extLst>
              <a:ext uri="{FF2B5EF4-FFF2-40B4-BE49-F238E27FC236}">
                <a16:creationId xmlns:a16="http://schemas.microsoft.com/office/drawing/2014/main" id="{2D8953C3-59B9-408E-BA25-54B82F6B3F0B}"/>
              </a:ext>
            </a:extLst>
          </p:cNvPr>
          <p:cNvSpPr>
            <a:spLocks noGrp="1"/>
          </p:cNvSpPr>
          <p:nvPr>
            <p:ph type="body" sz="quarter" idx="13"/>
          </p:nvPr>
        </p:nvSpPr>
        <p:spPr>
          <a:xfrm>
            <a:off x="585272" y="1070771"/>
            <a:ext cx="5216947" cy="3998450"/>
          </a:xfrm>
        </p:spPr>
        <p:txBody>
          <a:bodyPr vert="horz" lIns="0" tIns="0" rIns="0" bIns="0" rtlCol="0" anchor="t">
            <a:noAutofit/>
          </a:bodyPr>
          <a:lstStyle/>
          <a:p>
            <a:r>
              <a:rPr lang="en-US" sz="1400" b="1">
                <a:ea typeface="+mn-lt"/>
                <a:cs typeface="+mn-lt"/>
              </a:rPr>
              <a:t>Description</a:t>
            </a:r>
            <a:endParaRPr lang="en-US"/>
          </a:p>
          <a:p>
            <a:r>
              <a:rPr lang="en-CA" sz="1400" b="0" i="0">
                <a:solidFill>
                  <a:srgbClr val="222222"/>
                </a:solidFill>
                <a:effectLst/>
              </a:rPr>
              <a:t>The purpose of the Faculty Peer Mentoring Program is to provide support and resources for </a:t>
            </a:r>
            <a:r>
              <a:rPr lang="en-CA" sz="1400" b="1" i="0">
                <a:solidFill>
                  <a:srgbClr val="222222"/>
                </a:solidFill>
                <a:effectLst/>
              </a:rPr>
              <a:t>tenure-track faculty </a:t>
            </a:r>
            <a:r>
              <a:rPr lang="en-CA" sz="1400" b="0" i="0">
                <a:solidFill>
                  <a:srgbClr val="222222"/>
                </a:solidFill>
                <a:effectLst/>
              </a:rPr>
              <a:t>through “cluster peer mentoring” and CTL-facilitated opportunities for professional and scholarly advancement in participants’ faculty roles.</a:t>
            </a:r>
            <a:r>
              <a:rPr lang="en-US" sz="1400">
                <a:ea typeface="+mn-lt"/>
                <a:cs typeface="+mn-lt"/>
              </a:rPr>
              <a:t> </a:t>
            </a:r>
          </a:p>
          <a:p>
            <a:endParaRPr lang="en-US" sz="1400">
              <a:ea typeface="+mn-lt"/>
              <a:cs typeface="+mn-lt"/>
            </a:endParaRPr>
          </a:p>
          <a:p>
            <a:r>
              <a:rPr lang="en-US" sz="1400">
                <a:ea typeface="+mn-lt"/>
                <a:cs typeface="+mn-lt"/>
              </a:rPr>
              <a:t>Through the monthly workshops, this program connects faculty across academic programs, fosters reflection and discussion around effective, learner-</a:t>
            </a:r>
            <a:r>
              <a:rPr lang="en-US" sz="1400" err="1">
                <a:ea typeface="+mn-lt"/>
                <a:cs typeface="+mn-lt"/>
              </a:rPr>
              <a:t>centred</a:t>
            </a:r>
            <a:r>
              <a:rPr lang="en-US" sz="1400">
                <a:ea typeface="+mn-lt"/>
                <a:cs typeface="+mn-lt"/>
              </a:rPr>
              <a:t> teaching practices, and builds effective mentoring strategies.</a:t>
            </a:r>
            <a:endParaRPr lang="en-US" sz="1400"/>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
              <a:buChar char="•"/>
            </a:pPr>
            <a:r>
              <a:rPr lang="en-US" sz="1400">
                <a:ea typeface="+mn-lt"/>
                <a:cs typeface="+mn-lt"/>
                <a:hlinkClick r:id="rId2"/>
              </a:rPr>
              <a:t>UBCO Centre for Teaching and Learning</a:t>
            </a:r>
            <a:endParaRPr lang="en-US" sz="1400">
              <a:ea typeface="Calibri" panose="020F0502020204030204"/>
              <a:cs typeface="Calibri" panose="020F0502020204030204"/>
            </a:endParaRPr>
          </a:p>
          <a:p>
            <a:endParaRPr lang="en-US" sz="1000">
              <a:ea typeface="+mn-lt"/>
              <a:cs typeface="+mn-lt"/>
            </a:endParaRPr>
          </a:p>
          <a:p>
            <a:endParaRPr lang="en-US" sz="1400" b="1">
              <a:ea typeface="+mn-lt"/>
              <a:cs typeface="+mn-lt"/>
            </a:endParaRPr>
          </a:p>
          <a:p>
            <a:endParaRPr lang="en-US" sz="1400">
              <a:ea typeface="Calibri"/>
              <a:cs typeface="Calibri"/>
            </a:endParaRPr>
          </a:p>
        </p:txBody>
      </p:sp>
      <p:sp>
        <p:nvSpPr>
          <p:cNvPr id="25" name="Title 2">
            <a:extLst>
              <a:ext uri="{FF2B5EF4-FFF2-40B4-BE49-F238E27FC236}">
                <a16:creationId xmlns:a16="http://schemas.microsoft.com/office/drawing/2014/main" id="{5DFFC7E3-1C09-48A2-BC3C-883300259795}"/>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hlinkClick r:id="rId3"/>
              </a:rPr>
              <a:t>Faculty Peer Mentoring Program</a:t>
            </a:r>
            <a:endParaRPr lang="en-US" sz="2400">
              <a:solidFill>
                <a:srgbClr val="002060"/>
              </a:solidFill>
              <a:ea typeface="MS PGothic"/>
            </a:endParaRPr>
          </a:p>
        </p:txBody>
      </p:sp>
      <p:sp>
        <p:nvSpPr>
          <p:cNvPr id="27" name="Text Placeholder 1">
            <a:extLst>
              <a:ext uri="{FF2B5EF4-FFF2-40B4-BE49-F238E27FC236}">
                <a16:creationId xmlns:a16="http://schemas.microsoft.com/office/drawing/2014/main" id="{8BF972C8-B04F-47BD-B011-219D1669270D}"/>
              </a:ext>
            </a:extLst>
          </p:cNvPr>
          <p:cNvSpPr txBox="1">
            <a:spLocks/>
          </p:cNvSpPr>
          <p:nvPr/>
        </p:nvSpPr>
        <p:spPr>
          <a:xfrm>
            <a:off x="6587044" y="1072965"/>
            <a:ext cx="3722670"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a:t>
            </a:r>
          </a:p>
          <a:p>
            <a:pPr marL="285750" indent="-285750">
              <a:buFont typeface="Wingdings"/>
              <a:buChar char="ü"/>
            </a:pPr>
            <a:r>
              <a:rPr lang="en-US" sz="1400">
                <a:ea typeface="+mn-lt"/>
                <a:cs typeface="+mn-lt"/>
              </a:rPr>
              <a:t>Monthly workshops such as mentoring skills &amp; effective conversations, formulating professional &amp; teaching-related goals and exploring teaching identity)</a:t>
            </a:r>
          </a:p>
          <a:p>
            <a:pPr marL="285750" indent="-285750">
              <a:buFont typeface="Wingdings"/>
              <a:buChar char="ü"/>
            </a:pPr>
            <a:r>
              <a:rPr lang="en-US" sz="1400">
                <a:ea typeface="+mn-lt"/>
                <a:cs typeface="+mn-lt"/>
              </a:rPr>
              <a:t>Mentoring clusters (4-5 members)</a:t>
            </a:r>
          </a:p>
          <a:p>
            <a:pPr marL="285750" indent="-285750">
              <a:buFont typeface="Wingdings"/>
              <a:buChar char="ü"/>
            </a:pPr>
            <a:r>
              <a:rPr lang="en-US" sz="1400">
                <a:ea typeface="+mn-lt"/>
                <a:cs typeface="+mn-lt"/>
              </a:rPr>
              <a:t>Additional resources through the Canvas site (professional action plan template)</a:t>
            </a:r>
          </a:p>
          <a:p>
            <a:pPr marL="285750" indent="-285750">
              <a:buFont typeface="Wingdings"/>
              <a:buChar char="ü"/>
            </a:pPr>
            <a:endParaRPr lang="en-US" sz="1400">
              <a:ea typeface="+mn-lt"/>
              <a:cs typeface="+mn-lt"/>
            </a:endParaRPr>
          </a:p>
          <a:p>
            <a:r>
              <a:rPr lang="en-US" sz="1400" i="1">
                <a:ea typeface="+mn-lt"/>
                <a:cs typeface="+mn-lt"/>
              </a:rPr>
              <a:t>This program is intended to supplement any existing interdepartmental mentoring programs. </a:t>
            </a:r>
          </a:p>
          <a:p>
            <a:pPr marL="285750" indent="-285750">
              <a:buFont typeface="Wingdings"/>
              <a:buChar char="ü"/>
            </a:pPr>
            <a:endParaRPr lang="en-US" sz="1400">
              <a:ea typeface="+mn-lt"/>
              <a:cs typeface="+mn-lt"/>
            </a:endParaRPr>
          </a:p>
          <a:p>
            <a:endParaRPr lang="en-US" sz="1400">
              <a:ea typeface="+mn-lt"/>
              <a:cs typeface="+mn-lt"/>
            </a:endParaRPr>
          </a:p>
          <a:p>
            <a:endParaRPr lang="en-US" sz="1000">
              <a:ea typeface="Calibri"/>
              <a:cs typeface="Calibri"/>
            </a:endParaRPr>
          </a:p>
          <a:p>
            <a:endParaRPr lang="en-US" sz="1400">
              <a:ea typeface="Calibri"/>
              <a:cs typeface="Calibri"/>
            </a:endParaRPr>
          </a:p>
          <a:p>
            <a:endParaRPr lang="en-US" sz="1400">
              <a:ea typeface="Calibri"/>
              <a:cs typeface="Calibri"/>
            </a:endParaRPr>
          </a:p>
        </p:txBody>
      </p:sp>
      <p:pic>
        <p:nvPicPr>
          <p:cNvPr id="29" name="Graphic 18" descr="Schoolhouse with solid fill">
            <a:extLst>
              <a:ext uri="{FF2B5EF4-FFF2-40B4-BE49-F238E27FC236}">
                <a16:creationId xmlns:a16="http://schemas.microsoft.com/office/drawing/2014/main" id="{2A32331D-13E6-456F-B5D7-ED3D3887A4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31" name="TextBox 19">
            <a:extLst>
              <a:ext uri="{FF2B5EF4-FFF2-40B4-BE49-F238E27FC236}">
                <a16:creationId xmlns:a16="http://schemas.microsoft.com/office/drawing/2014/main" id="{ED8D59C9-CE1B-4959-AA26-4A931ADC5D44}"/>
              </a:ext>
            </a:extLst>
          </p:cNvPr>
          <p:cNvSpPr txBox="1"/>
          <p:nvPr/>
        </p:nvSpPr>
        <p:spPr>
          <a:xfrm>
            <a:off x="1210565" y="5784710"/>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Okanagan</a:t>
            </a:r>
            <a:endParaRPr lang="en-US" sz="1400" b="1">
              <a:latin typeface="Calibri"/>
              <a:cs typeface="Arial"/>
            </a:endParaRPr>
          </a:p>
        </p:txBody>
      </p:sp>
      <p:pic>
        <p:nvPicPr>
          <p:cNvPr id="33" name="Graphic 3" descr="Inbox Check outline">
            <a:extLst>
              <a:ext uri="{FF2B5EF4-FFF2-40B4-BE49-F238E27FC236}">
                <a16:creationId xmlns:a16="http://schemas.microsoft.com/office/drawing/2014/main" id="{70F1BF6C-1742-4503-B5CA-B6C150997E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35018" y="5564284"/>
            <a:ext cx="643003" cy="643003"/>
          </a:xfrm>
          <a:prstGeom prst="rect">
            <a:avLst/>
          </a:prstGeom>
        </p:spPr>
      </p:pic>
      <p:sp>
        <p:nvSpPr>
          <p:cNvPr id="35" name="TextBox 19">
            <a:extLst>
              <a:ext uri="{FF2B5EF4-FFF2-40B4-BE49-F238E27FC236}">
                <a16:creationId xmlns:a16="http://schemas.microsoft.com/office/drawing/2014/main" id="{8D7642A2-F96B-4F9F-8102-4D0DCCB62ABB}"/>
              </a:ext>
            </a:extLst>
          </p:cNvPr>
          <p:cNvSpPr txBox="1"/>
          <p:nvPr/>
        </p:nvSpPr>
        <p:spPr>
          <a:xfrm>
            <a:off x="317987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Program</a:t>
            </a:r>
            <a:endParaRPr lang="en-US"/>
          </a:p>
        </p:txBody>
      </p:sp>
      <p:pic>
        <p:nvPicPr>
          <p:cNvPr id="36" name="Graphic 5" descr="Person eating with solid fill">
            <a:extLst>
              <a:ext uri="{FF2B5EF4-FFF2-40B4-BE49-F238E27FC236}">
                <a16:creationId xmlns:a16="http://schemas.microsoft.com/office/drawing/2014/main" id="{9F888850-8BA0-4C62-957B-611608B66D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7186" y="5617098"/>
            <a:ext cx="643003" cy="643003"/>
          </a:xfrm>
          <a:prstGeom prst="rect">
            <a:avLst/>
          </a:prstGeom>
        </p:spPr>
      </p:pic>
      <p:sp>
        <p:nvSpPr>
          <p:cNvPr id="37" name="TextBox 19">
            <a:extLst>
              <a:ext uri="{FF2B5EF4-FFF2-40B4-BE49-F238E27FC236}">
                <a16:creationId xmlns:a16="http://schemas.microsoft.com/office/drawing/2014/main" id="{5558D455-B0B0-46A8-B81A-5E2B4409A8C2}"/>
              </a:ext>
            </a:extLst>
          </p:cNvPr>
          <p:cNvSpPr txBox="1"/>
          <p:nvPr/>
        </p:nvSpPr>
        <p:spPr>
          <a:xfrm>
            <a:off x="4791879" y="5734106"/>
            <a:ext cx="1606053"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 Self-Directed</a:t>
            </a:r>
            <a:endParaRPr lang="en-US" sz="1400" b="1">
              <a:latin typeface="Calibri"/>
              <a:cs typeface="Arial"/>
            </a:endParaRPr>
          </a:p>
        </p:txBody>
      </p:sp>
      <p:pic>
        <p:nvPicPr>
          <p:cNvPr id="38" name="Graphic 8" descr="Hourglass Full outline">
            <a:extLst>
              <a:ext uri="{FF2B5EF4-FFF2-40B4-BE49-F238E27FC236}">
                <a16:creationId xmlns:a16="http://schemas.microsoft.com/office/drawing/2014/main" id="{D7081609-477C-4202-A9E4-859254A99B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7152" y="5617096"/>
            <a:ext cx="643003" cy="643003"/>
          </a:xfrm>
          <a:prstGeom prst="rect">
            <a:avLst/>
          </a:prstGeom>
        </p:spPr>
      </p:pic>
      <p:sp>
        <p:nvSpPr>
          <p:cNvPr id="39" name="TextBox 19">
            <a:extLst>
              <a:ext uri="{FF2B5EF4-FFF2-40B4-BE49-F238E27FC236}">
                <a16:creationId xmlns:a16="http://schemas.microsoft.com/office/drawing/2014/main" id="{A05E7E2F-6074-41D4-B757-4F8E6511D1E5}"/>
              </a:ext>
            </a:extLst>
          </p:cNvPr>
          <p:cNvSpPr txBox="1"/>
          <p:nvPr/>
        </p:nvSpPr>
        <p:spPr>
          <a:xfrm>
            <a:off x="6882000" y="5736879"/>
            <a:ext cx="1988907"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cs typeface="Arial"/>
              </a:rPr>
              <a:t>8-9 workshops </a:t>
            </a:r>
          </a:p>
          <a:p>
            <a:r>
              <a:rPr lang="en-US" sz="1400">
                <a:latin typeface="Calibri"/>
                <a:cs typeface="Arial"/>
              </a:rPr>
              <a:t>(September-May)</a:t>
            </a:r>
          </a:p>
        </p:txBody>
      </p:sp>
      <p:pic>
        <p:nvPicPr>
          <p:cNvPr id="40" name="Graphic 10" descr="Monthly calendar with solid fill">
            <a:extLst>
              <a:ext uri="{FF2B5EF4-FFF2-40B4-BE49-F238E27FC236}">
                <a16:creationId xmlns:a16="http://schemas.microsoft.com/office/drawing/2014/main" id="{1A70CFCA-684D-4F71-A9A1-0D1A5E490D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81185" y="5637651"/>
            <a:ext cx="643003" cy="632565"/>
          </a:xfrm>
          <a:prstGeom prst="rect">
            <a:avLst/>
          </a:prstGeom>
        </p:spPr>
      </p:pic>
      <p:sp>
        <p:nvSpPr>
          <p:cNvPr id="41" name="TextBox 19">
            <a:extLst>
              <a:ext uri="{FF2B5EF4-FFF2-40B4-BE49-F238E27FC236}">
                <a16:creationId xmlns:a16="http://schemas.microsoft.com/office/drawing/2014/main" id="{D7E667A5-5063-4643-869B-24BFBCDA7EA3}"/>
              </a:ext>
            </a:extLst>
          </p:cNvPr>
          <p:cNvSpPr txBox="1"/>
          <p:nvPr/>
        </p:nvSpPr>
        <p:spPr>
          <a:xfrm>
            <a:off x="9049995" y="5794825"/>
            <a:ext cx="1866032"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year in July</a:t>
            </a:r>
            <a:endParaRPr lang="en-US" sz="1400" b="1">
              <a:latin typeface="Calibri"/>
              <a:cs typeface="Arial"/>
            </a:endParaRPr>
          </a:p>
        </p:txBody>
      </p:sp>
      <p:sp>
        <p:nvSpPr>
          <p:cNvPr id="42" name="Rectangle 41">
            <a:hlinkClick r:id="rId14" action="ppaction://hlinksldjump"/>
            <a:extLst>
              <a:ext uri="{FF2B5EF4-FFF2-40B4-BE49-F238E27FC236}">
                <a16:creationId xmlns:a16="http://schemas.microsoft.com/office/drawing/2014/main" id="{3BA9D3B9-7A1B-4BF2-9F16-37ABAA1D1488}"/>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2013016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1F2E9E9E-9C73-4B92-9C93-056ECF188021}"/>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Understanding Your Staff Pension Plan is an informative workshop designed for UBC Staff Pension Plan members at any point in their career. This workshop is intended to help members learn more about their Plan, pensions in general, and related retirement considerations.</a:t>
            </a:r>
          </a:p>
          <a:p>
            <a:r>
              <a:rPr lang="en-US" sz="1400">
                <a:solidFill>
                  <a:srgbClr val="000000"/>
                </a:solidFill>
                <a:latin typeface="Calibri"/>
                <a:cs typeface="Calibri"/>
              </a:rPr>
              <a:t>This event is also open to current staff. </a:t>
            </a:r>
            <a:endParaRPr lang="en-US" sz="1400">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UBC Staff Pension Administration Office</a:t>
            </a:r>
            <a:endParaRPr lang="en-US" sz="1400">
              <a:solidFill>
                <a:srgbClr val="000000"/>
              </a:solidFill>
              <a:ea typeface="+mn-lt"/>
              <a:cs typeface="+mn-lt"/>
            </a:endParaRPr>
          </a:p>
          <a:p>
            <a:pPr marL="285750" indent="-285750">
              <a:buFont typeface="Arial,Sans-Serif"/>
              <a:buChar char="•"/>
            </a:pPr>
            <a:r>
              <a:rPr lang="en-US" sz="1400">
                <a:ea typeface="Calibri" panose="020F0502020204030204"/>
                <a:cs typeface="Calibri" panose="020F0502020204030204"/>
                <a:hlinkClick r:id="rId3"/>
              </a:rPr>
              <a:t>Pension seminars for staff</a:t>
            </a:r>
          </a:p>
          <a:p>
            <a:pPr marL="285750" indent="-285750">
              <a:buFont typeface="Arial,Sans-Serif"/>
              <a:buChar char="•"/>
            </a:pPr>
            <a:endParaRPr lang="en-US" sz="1400">
              <a:ea typeface="+mn-lt"/>
              <a:cs typeface="+mn-lt"/>
            </a:endParaRPr>
          </a:p>
          <a:p>
            <a:pPr marL="285750" indent="-285750">
              <a:buFont typeface="Arial,Sans-Serif"/>
              <a:buChar char="•"/>
            </a:pPr>
            <a:endParaRPr lang="en-US" sz="1400">
              <a:ea typeface="+mn-lt"/>
              <a:cs typeface="+mn-lt"/>
            </a:endParaRPr>
          </a:p>
          <a:p>
            <a:pPr marL="285750" indent="-285750">
              <a:buFont typeface="Arial"/>
              <a:buChar char="•"/>
            </a:pPr>
            <a:endParaRPr lang="en-US" sz="1400">
              <a:ea typeface="Calibri"/>
              <a:cs typeface="Calibri"/>
            </a:endParaRPr>
          </a:p>
          <a:p>
            <a:pPr marL="285750" indent="-285750">
              <a:buFont typeface="Arial"/>
              <a:buChar char="•"/>
            </a:pPr>
            <a:endParaRPr lang="en-US" sz="1400" b="1">
              <a:ea typeface="Calibri"/>
              <a:cs typeface="Calibri"/>
            </a:endParaRPr>
          </a:p>
          <a:p>
            <a:endParaRPr lang="en-US" sz="1000">
              <a:ea typeface="Calibri"/>
              <a:cs typeface="Calibri"/>
            </a:endParaRPr>
          </a:p>
          <a:p>
            <a:endParaRPr lang="en-US" sz="1400" b="1">
              <a:ea typeface="Calibri"/>
              <a:cs typeface="Calibri"/>
            </a:endParaRPr>
          </a:p>
          <a:p>
            <a:endParaRPr lang="en-US" sz="1400">
              <a:ea typeface="Calibri"/>
              <a:cs typeface="Calibri"/>
            </a:endParaRPr>
          </a:p>
        </p:txBody>
      </p:sp>
      <p:sp>
        <p:nvSpPr>
          <p:cNvPr id="21" name="Title 2">
            <a:extLst>
              <a:ext uri="{FF2B5EF4-FFF2-40B4-BE49-F238E27FC236}">
                <a16:creationId xmlns:a16="http://schemas.microsoft.com/office/drawing/2014/main" id="{82DD0CA5-7387-480D-8D6A-742A9019DF05}"/>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Understanding Your Staff Pension Plan</a:t>
            </a:r>
            <a:endParaRPr lang="en-US"/>
          </a:p>
        </p:txBody>
      </p:sp>
      <p:pic>
        <p:nvPicPr>
          <p:cNvPr id="22" name="Graphic 18" descr="Schoolhouse with solid fill">
            <a:extLst>
              <a:ext uri="{FF2B5EF4-FFF2-40B4-BE49-F238E27FC236}">
                <a16:creationId xmlns:a16="http://schemas.microsoft.com/office/drawing/2014/main" id="{F686183F-AD26-4965-A7C7-067377FF14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23" name="TextBox 19">
            <a:extLst>
              <a:ext uri="{FF2B5EF4-FFF2-40B4-BE49-F238E27FC236}">
                <a16:creationId xmlns:a16="http://schemas.microsoft.com/office/drawing/2014/main" id="{23C77887-1A33-47B9-BD6A-E1FA7F39E021}"/>
              </a:ext>
            </a:extLst>
          </p:cNvPr>
          <p:cNvSpPr txBox="1"/>
          <p:nvPr/>
        </p:nvSpPr>
        <p:spPr>
          <a:xfrm>
            <a:off x="1234172" y="5668566"/>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24" name="Graphic 3" descr="Inbox Check outline">
            <a:extLst>
              <a:ext uri="{FF2B5EF4-FFF2-40B4-BE49-F238E27FC236}">
                <a16:creationId xmlns:a16="http://schemas.microsoft.com/office/drawing/2014/main" id="{3147DB3C-F7FA-45DE-B077-6FC519CD1E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26356" y="5564284"/>
            <a:ext cx="643003" cy="643003"/>
          </a:xfrm>
          <a:prstGeom prst="rect">
            <a:avLst/>
          </a:prstGeom>
        </p:spPr>
      </p:pic>
      <p:sp>
        <p:nvSpPr>
          <p:cNvPr id="25" name="TextBox 19">
            <a:extLst>
              <a:ext uri="{FF2B5EF4-FFF2-40B4-BE49-F238E27FC236}">
                <a16:creationId xmlns:a16="http://schemas.microsoft.com/office/drawing/2014/main" id="{601BFE3F-1FD1-41A0-8B99-82B163A9B495}"/>
              </a:ext>
            </a:extLst>
          </p:cNvPr>
          <p:cNvSpPr txBox="1"/>
          <p:nvPr/>
        </p:nvSpPr>
        <p:spPr>
          <a:xfrm>
            <a:off x="317121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26" name="Graphic 5" descr="Person eating with solid fill">
            <a:extLst>
              <a:ext uri="{FF2B5EF4-FFF2-40B4-BE49-F238E27FC236}">
                <a16:creationId xmlns:a16="http://schemas.microsoft.com/office/drawing/2014/main" id="{FADC8FDE-1C09-4330-8D01-94B9AC161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9458" y="5617098"/>
            <a:ext cx="643003" cy="643003"/>
          </a:xfrm>
          <a:prstGeom prst="rect">
            <a:avLst/>
          </a:prstGeom>
        </p:spPr>
      </p:pic>
      <p:pic>
        <p:nvPicPr>
          <p:cNvPr id="27" name="Graphic 8" descr="Hourglass Full outline">
            <a:extLst>
              <a:ext uri="{FF2B5EF4-FFF2-40B4-BE49-F238E27FC236}">
                <a16:creationId xmlns:a16="http://schemas.microsoft.com/office/drawing/2014/main" id="{D12DFB63-6163-4B2C-9483-D1DAA91F14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44966" y="5627213"/>
            <a:ext cx="643003" cy="643003"/>
          </a:xfrm>
          <a:prstGeom prst="rect">
            <a:avLst/>
          </a:prstGeom>
        </p:spPr>
      </p:pic>
      <p:sp>
        <p:nvSpPr>
          <p:cNvPr id="28" name="TextBox 19">
            <a:extLst>
              <a:ext uri="{FF2B5EF4-FFF2-40B4-BE49-F238E27FC236}">
                <a16:creationId xmlns:a16="http://schemas.microsoft.com/office/drawing/2014/main" id="{2288F455-E717-4058-9D16-EE8C0C6B4233}"/>
              </a:ext>
            </a:extLst>
          </p:cNvPr>
          <p:cNvSpPr txBox="1"/>
          <p:nvPr/>
        </p:nvSpPr>
        <p:spPr>
          <a:xfrm>
            <a:off x="6753850"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75-90 minutes</a:t>
            </a:r>
            <a:endParaRPr lang="en-US"/>
          </a:p>
        </p:txBody>
      </p:sp>
      <p:pic>
        <p:nvPicPr>
          <p:cNvPr id="29" name="Graphic 10" descr="Monthly calendar with solid fill">
            <a:extLst>
              <a:ext uri="{FF2B5EF4-FFF2-40B4-BE49-F238E27FC236}">
                <a16:creationId xmlns:a16="http://schemas.microsoft.com/office/drawing/2014/main" id="{DE65C707-295D-4B34-90C6-37EC7CE0F2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48096" y="5637653"/>
            <a:ext cx="643003" cy="632565"/>
          </a:xfrm>
          <a:prstGeom prst="rect">
            <a:avLst/>
          </a:prstGeom>
        </p:spPr>
      </p:pic>
      <p:sp>
        <p:nvSpPr>
          <p:cNvPr id="30" name="TextBox 19">
            <a:extLst>
              <a:ext uri="{FF2B5EF4-FFF2-40B4-BE49-F238E27FC236}">
                <a16:creationId xmlns:a16="http://schemas.microsoft.com/office/drawing/2014/main" id="{97DCCCC1-4816-425D-89E0-3C8271D8532D}"/>
              </a:ext>
            </a:extLst>
          </p:cNvPr>
          <p:cNvSpPr txBox="1"/>
          <p:nvPr/>
        </p:nvSpPr>
        <p:spPr>
          <a:xfrm>
            <a:off x="8891089" y="5776715"/>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4-6 weeks</a:t>
            </a:r>
          </a:p>
        </p:txBody>
      </p:sp>
      <p:sp>
        <p:nvSpPr>
          <p:cNvPr id="31" name="Text Placeholder 1">
            <a:extLst>
              <a:ext uri="{FF2B5EF4-FFF2-40B4-BE49-F238E27FC236}">
                <a16:creationId xmlns:a16="http://schemas.microsoft.com/office/drawing/2014/main" id="{3774AD69-A200-477D-8135-EA97BB254D37}"/>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Calibri"/>
                <a:cs typeface="Calibri"/>
              </a:rPr>
              <a:t>Pensions and retirement considerations</a:t>
            </a:r>
          </a:p>
          <a:p>
            <a:pPr marL="285750" indent="-285750">
              <a:buFont typeface="Wingdings,Sans-Serif"/>
              <a:buChar char="ü"/>
            </a:pPr>
            <a:r>
              <a:rPr lang="en-US" sz="1400">
                <a:ea typeface="Calibri"/>
                <a:cs typeface="Calibri"/>
              </a:rPr>
              <a:t>About the UBC Staff Pension Plan</a:t>
            </a:r>
          </a:p>
          <a:p>
            <a:pPr marL="285750" indent="-285750">
              <a:buFont typeface="Wingdings,Sans-Serif"/>
              <a:buChar char="ü"/>
            </a:pPr>
            <a:r>
              <a:rPr lang="en-US" sz="1400">
                <a:ea typeface="Calibri"/>
                <a:cs typeface="Calibri"/>
              </a:rPr>
              <a:t>Eligibility and contributions</a:t>
            </a:r>
          </a:p>
          <a:p>
            <a:pPr marL="285750" indent="-285750">
              <a:buFont typeface="Wingdings,Sans-Serif"/>
              <a:buChar char="ü"/>
            </a:pPr>
            <a:r>
              <a:rPr lang="en-US" sz="1400">
                <a:ea typeface="Calibri"/>
                <a:cs typeface="Calibri"/>
              </a:rPr>
              <a:t>Investment options</a:t>
            </a:r>
          </a:p>
          <a:p>
            <a:pPr marL="285750" indent="-285750">
              <a:buFont typeface="Wingdings,Sans-Serif"/>
              <a:buChar char="ü"/>
            </a:pPr>
            <a:r>
              <a:rPr lang="en-US" sz="1400">
                <a:ea typeface="Calibri"/>
                <a:cs typeface="Calibri"/>
              </a:rPr>
              <a:t>Plan governance and administration</a:t>
            </a:r>
          </a:p>
          <a:p>
            <a:pPr marL="285750" indent="-285750">
              <a:buFont typeface="Wingdings"/>
              <a:buChar char="ü"/>
            </a:pPr>
            <a:r>
              <a:rPr lang="en-US" sz="1400">
                <a:ea typeface="Calibri"/>
                <a:cs typeface="Calibri"/>
              </a:rPr>
              <a:t>Pension plan benefits</a:t>
            </a:r>
          </a:p>
          <a:p>
            <a:pPr marL="285750" indent="-285750">
              <a:buFont typeface="Wingdings"/>
              <a:buChar char="ü"/>
            </a:pPr>
            <a:r>
              <a:rPr lang="en-US" sz="1400">
                <a:ea typeface="Calibri"/>
                <a:cs typeface="Calibri"/>
              </a:rPr>
              <a:t>Leaving UBC, retirement, and other life events</a:t>
            </a:r>
          </a:p>
          <a:p>
            <a:pPr marL="285750" indent="-285750">
              <a:buFont typeface="Wingdings"/>
              <a:buChar char="ü"/>
            </a:pPr>
            <a:endParaRPr lang="en-US" sz="1400">
              <a:ea typeface="Calibri"/>
              <a:cs typeface="Calibri"/>
            </a:endParaRPr>
          </a:p>
          <a:p>
            <a:pPr marL="285750" indent="-285750">
              <a:buFont typeface="Wingdings"/>
              <a:buChar char="ü"/>
            </a:pPr>
            <a:endParaRPr lang="en-US" sz="1400">
              <a:ea typeface="Calibri"/>
              <a:cs typeface="Calibri"/>
            </a:endParaRPr>
          </a:p>
        </p:txBody>
      </p:sp>
      <p:sp>
        <p:nvSpPr>
          <p:cNvPr id="32" name="TextBox 19">
            <a:extLst>
              <a:ext uri="{FF2B5EF4-FFF2-40B4-BE49-F238E27FC236}">
                <a16:creationId xmlns:a16="http://schemas.microsoft.com/office/drawing/2014/main" id="{08068999-09F8-4F4E-BF13-872E063892E9}"/>
              </a:ext>
            </a:extLst>
          </p:cNvPr>
          <p:cNvSpPr txBox="1"/>
          <p:nvPr/>
        </p:nvSpPr>
        <p:spPr>
          <a:xfrm>
            <a:off x="4711571" y="5685747"/>
            <a:ext cx="1486991"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 </a:t>
            </a:r>
            <a:endParaRPr lang="en-US"/>
          </a:p>
          <a:p>
            <a:r>
              <a:rPr lang="en-US" sz="1400" b="1">
                <a:latin typeface="Calibri"/>
                <a:ea typeface="MS PGothic"/>
                <a:cs typeface="Arial"/>
              </a:rPr>
              <a:t>(Virtual)</a:t>
            </a:r>
            <a:endParaRPr lang="en-US"/>
          </a:p>
        </p:txBody>
      </p:sp>
      <p:sp>
        <p:nvSpPr>
          <p:cNvPr id="33" name="Rectangle 32">
            <a:hlinkClick r:id="rId14" action="ppaction://hlinksldjump"/>
            <a:extLst>
              <a:ext uri="{FF2B5EF4-FFF2-40B4-BE49-F238E27FC236}">
                <a16:creationId xmlns:a16="http://schemas.microsoft.com/office/drawing/2014/main" id="{6C6BBC53-59D0-46F1-A4B6-6BD374CCA9E8}"/>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2672600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A95B8FA5-5C36-445C-B48A-F8D6CDA52A9F}"/>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Understanding Your Faculty Pension Plan is an informative workshop designed for UBC Faculty Pension Plan members at any point in their career. This workshop is intended to help members learn more about their Plan, pensions in general, and related retirement considerations.</a:t>
            </a:r>
          </a:p>
          <a:p>
            <a:r>
              <a:rPr lang="en-US" sz="1400">
                <a:solidFill>
                  <a:srgbClr val="000000"/>
                </a:solidFill>
                <a:latin typeface="Calibri"/>
                <a:cs typeface="Calibri"/>
              </a:rPr>
              <a:t>This event is also open to current faculty. </a:t>
            </a:r>
            <a:endParaRPr lang="en-US" sz="1400">
              <a:cs typeface="Calibri"/>
            </a:endParaRPr>
          </a:p>
          <a:p>
            <a:endParaRPr lang="en-US" sz="1400">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UBC Faculty Pension Administration Office</a:t>
            </a:r>
            <a:endParaRPr lang="en-US" sz="1400">
              <a:solidFill>
                <a:srgbClr val="000000"/>
              </a:solidFill>
              <a:ea typeface="+mn-lt"/>
              <a:cs typeface="+mn-lt"/>
              <a:hlinkClick r:id="rId2"/>
            </a:endParaRPr>
          </a:p>
          <a:p>
            <a:pPr marL="285750" indent="-285750">
              <a:buFont typeface="Arial,Sans-Serif"/>
              <a:buChar char="•"/>
            </a:pPr>
            <a:r>
              <a:rPr lang="en-US" sz="1400">
                <a:ea typeface="Calibri" panose="020F0502020204030204"/>
                <a:cs typeface="Calibri" panose="020F0502020204030204"/>
                <a:hlinkClick r:id="rId3"/>
              </a:rPr>
              <a:t>Pension seminars for faculty</a:t>
            </a:r>
          </a:p>
          <a:p>
            <a:pPr marL="285750" indent="-285750">
              <a:buFont typeface="Arial,Sans-Serif"/>
              <a:buChar char="•"/>
            </a:pPr>
            <a:endParaRPr lang="en-US" sz="1400">
              <a:ea typeface="+mn-lt"/>
              <a:cs typeface="+mn-lt"/>
            </a:endParaRPr>
          </a:p>
          <a:p>
            <a:pPr marL="285750" indent="-285750">
              <a:buFont typeface="Arial,Sans-Serif"/>
              <a:buChar char="•"/>
            </a:pPr>
            <a:endParaRPr lang="en-US" sz="1400">
              <a:ea typeface="+mn-lt"/>
              <a:cs typeface="+mn-lt"/>
            </a:endParaRPr>
          </a:p>
          <a:p>
            <a:pPr marL="285750" indent="-285750">
              <a:buFont typeface="Arial"/>
              <a:buChar char="•"/>
            </a:pPr>
            <a:endParaRPr lang="en-US" sz="1400">
              <a:ea typeface="Calibri"/>
              <a:cs typeface="Calibri"/>
            </a:endParaRPr>
          </a:p>
          <a:p>
            <a:pPr marL="285750" indent="-285750">
              <a:buFont typeface="Arial"/>
              <a:buChar char="•"/>
            </a:pPr>
            <a:endParaRPr lang="en-US" sz="1400" b="1">
              <a:ea typeface="Calibri"/>
              <a:cs typeface="Calibri"/>
            </a:endParaRPr>
          </a:p>
          <a:p>
            <a:endParaRPr lang="en-US" sz="1000">
              <a:ea typeface="Calibri"/>
              <a:cs typeface="Calibri"/>
            </a:endParaRPr>
          </a:p>
          <a:p>
            <a:endParaRPr lang="en-US" sz="1400" b="1">
              <a:ea typeface="Calibri"/>
              <a:cs typeface="Calibri"/>
            </a:endParaRPr>
          </a:p>
          <a:p>
            <a:endParaRPr lang="en-US" sz="1400">
              <a:ea typeface="Calibri"/>
              <a:cs typeface="Calibri"/>
            </a:endParaRPr>
          </a:p>
        </p:txBody>
      </p:sp>
      <p:sp>
        <p:nvSpPr>
          <p:cNvPr id="23" name="Title 2">
            <a:extLst>
              <a:ext uri="{FF2B5EF4-FFF2-40B4-BE49-F238E27FC236}">
                <a16:creationId xmlns:a16="http://schemas.microsoft.com/office/drawing/2014/main" id="{3755B96A-B40C-4AFB-BC4C-610C1E47CB37}"/>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Understanding Your Faculty Pension Plan</a:t>
            </a:r>
            <a:endParaRPr lang="en-US"/>
          </a:p>
        </p:txBody>
      </p:sp>
      <p:pic>
        <p:nvPicPr>
          <p:cNvPr id="24" name="Graphic 18" descr="Schoolhouse with solid fill">
            <a:extLst>
              <a:ext uri="{FF2B5EF4-FFF2-40B4-BE49-F238E27FC236}">
                <a16:creationId xmlns:a16="http://schemas.microsoft.com/office/drawing/2014/main" id="{58FA5F2C-B493-44A1-B69D-DD55B08EAC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25" name="TextBox 19">
            <a:extLst>
              <a:ext uri="{FF2B5EF4-FFF2-40B4-BE49-F238E27FC236}">
                <a16:creationId xmlns:a16="http://schemas.microsoft.com/office/drawing/2014/main" id="{3D4E7C63-490A-48F1-A825-0BE71EFAAFCE}"/>
              </a:ext>
            </a:extLst>
          </p:cNvPr>
          <p:cNvSpPr txBox="1"/>
          <p:nvPr/>
        </p:nvSpPr>
        <p:spPr>
          <a:xfrm>
            <a:off x="1234172" y="5668566"/>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26" name="Graphic 3" descr="Inbox Check outline">
            <a:extLst>
              <a:ext uri="{FF2B5EF4-FFF2-40B4-BE49-F238E27FC236}">
                <a16:creationId xmlns:a16="http://schemas.microsoft.com/office/drawing/2014/main" id="{40A9B38F-F058-45F8-A977-EA2B78A074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26356" y="5564284"/>
            <a:ext cx="643003" cy="643003"/>
          </a:xfrm>
          <a:prstGeom prst="rect">
            <a:avLst/>
          </a:prstGeom>
        </p:spPr>
      </p:pic>
      <p:sp>
        <p:nvSpPr>
          <p:cNvPr id="27" name="TextBox 19">
            <a:extLst>
              <a:ext uri="{FF2B5EF4-FFF2-40B4-BE49-F238E27FC236}">
                <a16:creationId xmlns:a16="http://schemas.microsoft.com/office/drawing/2014/main" id="{3467E84E-8E1D-447B-A487-D2D98718C19E}"/>
              </a:ext>
            </a:extLst>
          </p:cNvPr>
          <p:cNvSpPr txBox="1"/>
          <p:nvPr/>
        </p:nvSpPr>
        <p:spPr>
          <a:xfrm>
            <a:off x="317121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28" name="Graphic 5" descr="Person eating with solid fill">
            <a:extLst>
              <a:ext uri="{FF2B5EF4-FFF2-40B4-BE49-F238E27FC236}">
                <a16:creationId xmlns:a16="http://schemas.microsoft.com/office/drawing/2014/main" id="{BA6349B4-D3A7-4086-BE35-01BF3E00BB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9458" y="5617098"/>
            <a:ext cx="643003" cy="643003"/>
          </a:xfrm>
          <a:prstGeom prst="rect">
            <a:avLst/>
          </a:prstGeom>
        </p:spPr>
      </p:pic>
      <p:pic>
        <p:nvPicPr>
          <p:cNvPr id="29" name="Graphic 8" descr="Hourglass Full outline">
            <a:extLst>
              <a:ext uri="{FF2B5EF4-FFF2-40B4-BE49-F238E27FC236}">
                <a16:creationId xmlns:a16="http://schemas.microsoft.com/office/drawing/2014/main" id="{4D273DAE-49F2-4B58-AAD4-013CA5802B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44966" y="5627213"/>
            <a:ext cx="643003" cy="643003"/>
          </a:xfrm>
          <a:prstGeom prst="rect">
            <a:avLst/>
          </a:prstGeom>
        </p:spPr>
      </p:pic>
      <p:sp>
        <p:nvSpPr>
          <p:cNvPr id="30" name="TextBox 19">
            <a:extLst>
              <a:ext uri="{FF2B5EF4-FFF2-40B4-BE49-F238E27FC236}">
                <a16:creationId xmlns:a16="http://schemas.microsoft.com/office/drawing/2014/main" id="{0C24C46C-AF12-4419-BEEE-CE280E68D1FA}"/>
              </a:ext>
            </a:extLst>
          </p:cNvPr>
          <p:cNvSpPr txBox="1"/>
          <p:nvPr/>
        </p:nvSpPr>
        <p:spPr>
          <a:xfrm>
            <a:off x="6753850"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60 minutes</a:t>
            </a:r>
            <a:endParaRPr lang="en-US"/>
          </a:p>
        </p:txBody>
      </p:sp>
      <p:pic>
        <p:nvPicPr>
          <p:cNvPr id="31" name="Graphic 10" descr="Monthly calendar with solid fill">
            <a:extLst>
              <a:ext uri="{FF2B5EF4-FFF2-40B4-BE49-F238E27FC236}">
                <a16:creationId xmlns:a16="http://schemas.microsoft.com/office/drawing/2014/main" id="{42CAE5ED-EED2-4F4E-8915-39B666B0EE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48096" y="5637653"/>
            <a:ext cx="643003" cy="632565"/>
          </a:xfrm>
          <a:prstGeom prst="rect">
            <a:avLst/>
          </a:prstGeom>
        </p:spPr>
      </p:pic>
      <p:sp>
        <p:nvSpPr>
          <p:cNvPr id="32" name="TextBox 19">
            <a:extLst>
              <a:ext uri="{FF2B5EF4-FFF2-40B4-BE49-F238E27FC236}">
                <a16:creationId xmlns:a16="http://schemas.microsoft.com/office/drawing/2014/main" id="{48F96AE5-721C-4862-9C3A-FFFFEDB79949}"/>
              </a:ext>
            </a:extLst>
          </p:cNvPr>
          <p:cNvSpPr txBox="1"/>
          <p:nvPr/>
        </p:nvSpPr>
        <p:spPr>
          <a:xfrm>
            <a:off x="8891089" y="5782668"/>
            <a:ext cx="204364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year in the August</a:t>
            </a:r>
          </a:p>
        </p:txBody>
      </p:sp>
      <p:sp>
        <p:nvSpPr>
          <p:cNvPr id="33" name="Text Placeholder 1">
            <a:extLst>
              <a:ext uri="{FF2B5EF4-FFF2-40B4-BE49-F238E27FC236}">
                <a16:creationId xmlns:a16="http://schemas.microsoft.com/office/drawing/2014/main" id="{0EDA6B7B-98EC-4BB1-8447-552F8D6A4E3E}"/>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Calibri"/>
                <a:cs typeface="Calibri"/>
              </a:rPr>
              <a:t>Pensions and retirement considerations</a:t>
            </a:r>
          </a:p>
          <a:p>
            <a:pPr marL="285750" indent="-285750">
              <a:buFont typeface="Wingdings,Sans-Serif"/>
              <a:buChar char="ü"/>
            </a:pPr>
            <a:r>
              <a:rPr lang="en-US" sz="1400">
                <a:ea typeface="Calibri"/>
                <a:cs typeface="Calibri"/>
              </a:rPr>
              <a:t>About the UBC Faculty Pension Plan</a:t>
            </a:r>
          </a:p>
          <a:p>
            <a:pPr marL="285750" indent="-285750">
              <a:buFont typeface="Wingdings,Sans-Serif"/>
              <a:buChar char="ü"/>
            </a:pPr>
            <a:r>
              <a:rPr lang="en-US" sz="1400">
                <a:ea typeface="Calibri"/>
                <a:cs typeface="Calibri"/>
              </a:rPr>
              <a:t>Eligibility and contributions</a:t>
            </a:r>
          </a:p>
          <a:p>
            <a:pPr marL="285750" indent="-285750">
              <a:buFont typeface="Wingdings,Sans-Serif"/>
              <a:buChar char="ü"/>
            </a:pPr>
            <a:r>
              <a:rPr lang="en-US" sz="1400">
                <a:ea typeface="Calibri"/>
                <a:cs typeface="Calibri"/>
              </a:rPr>
              <a:t>Investment options</a:t>
            </a:r>
          </a:p>
          <a:p>
            <a:pPr marL="285750" indent="-285750">
              <a:buFont typeface="Wingdings,Sans-Serif"/>
              <a:buChar char="ü"/>
            </a:pPr>
            <a:r>
              <a:rPr lang="en-US" sz="1400">
                <a:ea typeface="Calibri"/>
                <a:cs typeface="Calibri"/>
              </a:rPr>
              <a:t>Plan governance and administration</a:t>
            </a:r>
          </a:p>
          <a:p>
            <a:pPr marL="285750" indent="-285750">
              <a:buFont typeface="Wingdings"/>
              <a:buChar char="ü"/>
            </a:pPr>
            <a:r>
              <a:rPr lang="en-US" sz="1400">
                <a:ea typeface="Calibri"/>
                <a:cs typeface="Calibri"/>
              </a:rPr>
              <a:t>Pension plan benefits</a:t>
            </a:r>
          </a:p>
          <a:p>
            <a:pPr marL="285750" indent="-285750">
              <a:buFont typeface="Wingdings"/>
              <a:buChar char="ü"/>
            </a:pPr>
            <a:r>
              <a:rPr lang="en-US" sz="1400">
                <a:ea typeface="Calibri"/>
                <a:cs typeface="Calibri"/>
              </a:rPr>
              <a:t>Leaving UBC, retirement, and other life events</a:t>
            </a:r>
          </a:p>
          <a:p>
            <a:pPr marL="285750" indent="-285750">
              <a:buFont typeface="Wingdings"/>
              <a:buChar char="ü"/>
            </a:pPr>
            <a:endParaRPr lang="en-US" sz="1400">
              <a:ea typeface="Calibri"/>
              <a:cs typeface="Calibri"/>
            </a:endParaRPr>
          </a:p>
          <a:p>
            <a:pPr marL="285750" indent="-285750">
              <a:buFont typeface="Wingdings"/>
              <a:buChar char="ü"/>
            </a:pPr>
            <a:endParaRPr lang="en-US" sz="1400">
              <a:ea typeface="Calibri"/>
              <a:cs typeface="Calibri"/>
            </a:endParaRPr>
          </a:p>
        </p:txBody>
      </p:sp>
      <p:sp>
        <p:nvSpPr>
          <p:cNvPr id="34" name="TextBox 19">
            <a:extLst>
              <a:ext uri="{FF2B5EF4-FFF2-40B4-BE49-F238E27FC236}">
                <a16:creationId xmlns:a16="http://schemas.microsoft.com/office/drawing/2014/main" id="{D81BE169-53A8-4382-9C6B-3C62951190E5}"/>
              </a:ext>
            </a:extLst>
          </p:cNvPr>
          <p:cNvSpPr txBox="1"/>
          <p:nvPr/>
        </p:nvSpPr>
        <p:spPr>
          <a:xfrm>
            <a:off x="4711571" y="5685747"/>
            <a:ext cx="1486991"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 </a:t>
            </a:r>
            <a:endParaRPr lang="en-US"/>
          </a:p>
          <a:p>
            <a:r>
              <a:rPr lang="en-US" sz="1400" b="1">
                <a:latin typeface="Calibri"/>
                <a:ea typeface="MS PGothic"/>
                <a:cs typeface="Arial"/>
              </a:rPr>
              <a:t>(Virtual)</a:t>
            </a:r>
            <a:endParaRPr lang="en-US"/>
          </a:p>
        </p:txBody>
      </p:sp>
      <p:sp>
        <p:nvSpPr>
          <p:cNvPr id="35" name="Rectangle 34">
            <a:hlinkClick r:id="rId14" action="ppaction://hlinksldjump"/>
            <a:extLst>
              <a:ext uri="{FF2B5EF4-FFF2-40B4-BE49-F238E27FC236}">
                <a16:creationId xmlns:a16="http://schemas.microsoft.com/office/drawing/2014/main" id="{084C561A-7410-4318-924D-45193E595B24}"/>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51836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6121FD-C278-53EF-65F7-12AEF1F601B3}"/>
              </a:ext>
            </a:extLst>
          </p:cNvPr>
          <p:cNvSpPr txBox="1"/>
          <p:nvPr/>
        </p:nvSpPr>
        <p:spPr>
          <a:xfrm>
            <a:off x="2722" y="3431722"/>
            <a:ext cx="9043308"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0000"/>
                </a:solidFill>
                <a:latin typeface="Calibri"/>
                <a:cs typeface="Calibri"/>
              </a:rPr>
              <a:t>Questions? Reach out to </a:t>
            </a:r>
            <a:r>
              <a:rPr lang="en-US" sz="2400" b="1">
                <a:solidFill>
                  <a:srgbClr val="000000"/>
                </a:solidFill>
                <a:latin typeface="Calibri"/>
                <a:cs typeface="Calibri"/>
                <a:hlinkClick r:id="rId2"/>
              </a:rPr>
              <a:t>UBCO Workplace Learning and Engagement</a:t>
            </a:r>
            <a:r>
              <a:rPr lang="en-US" sz="2400" b="1">
                <a:solidFill>
                  <a:srgbClr val="000000"/>
                </a:solidFill>
                <a:latin typeface="Calibri"/>
                <a:cs typeface="Calibri"/>
              </a:rPr>
              <a:t>!</a:t>
            </a:r>
          </a:p>
        </p:txBody>
      </p:sp>
    </p:spTree>
    <p:extLst>
      <p:ext uri="{BB962C8B-B14F-4D97-AF65-F5344CB8AC3E}">
        <p14:creationId xmlns:p14="http://schemas.microsoft.com/office/powerpoint/2010/main" val="1438605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48E9A3EC-8A3E-4EF5-B8F9-1F226064BE1A}"/>
              </a:ext>
            </a:extLst>
          </p:cNvPr>
          <p:cNvSpPr>
            <a:spLocks noGrp="1"/>
          </p:cNvSpPr>
          <p:nvPr/>
        </p:nvSpPr>
        <p:spPr>
          <a:xfrm>
            <a:off x="585272" y="1049895"/>
            <a:ext cx="9642809" cy="4896147"/>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mn-lt"/>
                <a:cs typeface="+mn-lt"/>
              </a:rPr>
              <a:t>About this resource</a:t>
            </a:r>
            <a:endParaRPr lang="en-US" sz="1400">
              <a:ea typeface="+mn-lt"/>
              <a:cs typeface="+mn-lt"/>
            </a:endParaRPr>
          </a:p>
          <a:p>
            <a:r>
              <a:rPr lang="en-US" sz="1400">
                <a:ea typeface="+mn-lt"/>
                <a:cs typeface="+mn-lt"/>
              </a:rPr>
              <a:t>This Onboarding Journey Map resource was developed by the Employee Experience team at UBC Human Resources for hiring managers and administrators who are involved in the onboarding process at the local/departmental levels. We hope this master document will help you with integrating campus-wide orientations programming and resources into your local onboarding plans for new hires and understanding the range of orientation programming available.</a:t>
            </a:r>
            <a:endParaRPr lang="en-US" sz="1400">
              <a:ea typeface="Calibri"/>
              <a:cs typeface="Calibri"/>
            </a:endParaRPr>
          </a:p>
          <a:p>
            <a:endParaRPr lang="en-US" sz="1000">
              <a:ea typeface="+mn-lt"/>
              <a:cs typeface="+mn-lt"/>
            </a:endParaRPr>
          </a:p>
          <a:p>
            <a:r>
              <a:rPr lang="en-US" sz="1400" b="1">
                <a:ea typeface="+mn-lt"/>
                <a:cs typeface="+mn-lt"/>
              </a:rPr>
              <a:t>Sharing this resource</a:t>
            </a:r>
          </a:p>
          <a:p>
            <a:r>
              <a:rPr lang="en-US" sz="1400">
                <a:ea typeface="+mn-lt"/>
                <a:cs typeface="+mn-lt"/>
              </a:rPr>
              <a:t>We will continue to update the contents in this resource as needed. The most up-to-date version of this resource can be found on the </a:t>
            </a:r>
            <a:r>
              <a:rPr lang="en-US" sz="1400">
                <a:ea typeface="+mn-lt"/>
                <a:cs typeface="+mn-lt"/>
                <a:hlinkClick r:id="rId2"/>
              </a:rPr>
              <a:t>Manager/Admin Onboarding page of the UBC HR website</a:t>
            </a:r>
            <a:r>
              <a:rPr lang="en-US" sz="1400">
                <a:ea typeface="+mn-lt"/>
                <a:cs typeface="+mn-lt"/>
              </a:rPr>
              <a:t> (CWL required). You may edit and share this template, as relevant to your faculty/department, with the new hires and managers you support or with other HR practitioners and administrators.</a:t>
            </a:r>
          </a:p>
          <a:p>
            <a:endParaRPr lang="en-US" sz="1000">
              <a:ea typeface="+mn-lt"/>
              <a:cs typeface="+mn-lt"/>
            </a:endParaRPr>
          </a:p>
          <a:p>
            <a:r>
              <a:rPr lang="en-US" sz="1400" b="1">
                <a:ea typeface="+mn-lt"/>
                <a:cs typeface="+mn-lt"/>
              </a:rPr>
              <a:t>How to use this resource</a:t>
            </a:r>
            <a:endParaRPr lang="en-US" sz="1400">
              <a:ea typeface="+mn-lt"/>
              <a:cs typeface="+mn-lt"/>
            </a:endParaRPr>
          </a:p>
          <a:p>
            <a:r>
              <a:rPr lang="en-US" sz="1400">
                <a:ea typeface="+mn-lt"/>
                <a:cs typeface="+mn-lt"/>
              </a:rPr>
              <a:t>In the 'Main Menu' slide, you will find a summary of orientations programming relevant to staff, faculty and/or student employees at UBC. Clicking into a menu item (left column) will navigate you to the respective information slide for that offering. You can navigate back to the main menu by clicking on the 'Main Menu' button on any information slide.</a:t>
            </a:r>
          </a:p>
          <a:p>
            <a:endParaRPr lang="en-US" sz="1000">
              <a:ea typeface="+mn-lt"/>
              <a:cs typeface="+mn-lt"/>
            </a:endParaRPr>
          </a:p>
          <a:p>
            <a:r>
              <a:rPr lang="en-US" sz="1400" b="1">
                <a:ea typeface="+mn-lt"/>
                <a:cs typeface="+mn-lt"/>
              </a:rPr>
              <a:t>Legend</a:t>
            </a:r>
            <a:r>
              <a:rPr lang="en-US" sz="1400">
                <a:ea typeface="+mn-lt"/>
                <a:cs typeface="+mn-lt"/>
              </a:rPr>
              <a:t>  </a:t>
            </a:r>
            <a:endParaRPr lang="en-US" sz="1400">
              <a:ea typeface="Calibri"/>
              <a:cs typeface="Calibri"/>
            </a:endParaRPr>
          </a:p>
        </p:txBody>
      </p:sp>
      <p:sp>
        <p:nvSpPr>
          <p:cNvPr id="19" name="Title 2">
            <a:extLst>
              <a:ext uri="{FF2B5EF4-FFF2-40B4-BE49-F238E27FC236}">
                <a16:creationId xmlns:a16="http://schemas.microsoft.com/office/drawing/2014/main" id="{B7DCC7BD-C977-4E0C-9D7D-1A0A9D2360BB}"/>
              </a:ext>
            </a:extLst>
          </p:cNvPr>
          <p:cNvSpPr>
            <a:spLocks noGrp="1"/>
          </p:cNvSpPr>
          <p:nvPr/>
        </p:nvSpPr>
        <p:spPr>
          <a:xfrm>
            <a:off x="585272" y="245968"/>
            <a:ext cx="10215251" cy="831108"/>
          </a:xfrm>
          <a:prstGeom prst="rect">
            <a:avLst/>
          </a:prstGeom>
        </p:spPr>
        <p:txBody>
          <a:bodyPr vert="horz" lIns="0" tIns="0" rIns="0" bIns="0" rtlCol="0" anchor="ctr" anchorCtr="0">
            <a:normAutofit/>
          </a:bodyPr>
          <a:lstStyle>
            <a:lvl1pPr algn="l" defTabSz="914400" rtl="0" eaLnBrk="1" latinLnBrk="0" hangingPunct="1">
              <a:lnSpc>
                <a:spcPts val="2800"/>
              </a:lnSpc>
              <a:spcBef>
                <a:spcPct val="0"/>
              </a:spcBef>
              <a:buNone/>
              <a:defRPr kumimoji="0" lang="en-US" sz="28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sz="2400">
                <a:solidFill>
                  <a:srgbClr val="002060"/>
                </a:solidFill>
                <a:ea typeface="MS PGothic"/>
                <a:cs typeface="Calibri Light"/>
              </a:rPr>
              <a:t>How to use this resource</a:t>
            </a:r>
            <a:endParaRPr lang="en-US" sz="2400">
              <a:solidFill>
                <a:srgbClr val="002060"/>
              </a:solidFill>
              <a:cs typeface="Calibri Light"/>
            </a:endParaRPr>
          </a:p>
        </p:txBody>
      </p:sp>
      <p:pic>
        <p:nvPicPr>
          <p:cNvPr id="20"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308" y="5623550"/>
            <a:ext cx="643003" cy="643003"/>
          </a:xfrm>
          <a:prstGeom prst="rect">
            <a:avLst/>
          </a:prstGeom>
        </p:spPr>
      </p:pic>
      <p:sp>
        <p:nvSpPr>
          <p:cNvPr id="21" name="TextBox 19">
            <a:extLst>
              <a:ext uri="{FF2B5EF4-FFF2-40B4-BE49-F238E27FC236}">
                <a16:creationId xmlns:a16="http://schemas.microsoft.com/office/drawing/2014/main" id="{78C9EAFE-6AD8-ED64-D50C-E16B09A112AD}"/>
              </a:ext>
            </a:extLst>
          </p:cNvPr>
          <p:cNvSpPr txBox="1"/>
          <p:nvPr/>
        </p:nvSpPr>
        <p:spPr>
          <a:xfrm>
            <a:off x="1224012" y="5737941"/>
            <a:ext cx="844054"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latin typeface="Calibri"/>
                <a:ea typeface="MS PGothic"/>
                <a:cs typeface="Arial"/>
              </a:rPr>
              <a:t>Campus</a:t>
            </a:r>
          </a:p>
          <a:p>
            <a:r>
              <a:rPr lang="en-US" sz="1400" b="1">
                <a:latin typeface="Calibri"/>
                <a:ea typeface="MS PGothic"/>
                <a:cs typeface="Arial"/>
              </a:rPr>
              <a:t>Location</a:t>
            </a:r>
            <a:endParaRPr lang="en-US" sz="1400" b="1">
              <a:latin typeface="Calibri"/>
              <a:cs typeface="Arial"/>
            </a:endParaRPr>
          </a:p>
        </p:txBody>
      </p:sp>
      <p:pic>
        <p:nvPicPr>
          <p:cNvPr id="22"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7618" y="5616476"/>
            <a:ext cx="643003" cy="643003"/>
          </a:xfrm>
          <a:prstGeom prst="rect">
            <a:avLst/>
          </a:prstGeom>
        </p:spPr>
      </p:pic>
      <p:sp>
        <p:nvSpPr>
          <p:cNvPr id="23" name="TextBox 19">
            <a:extLst>
              <a:ext uri="{FF2B5EF4-FFF2-40B4-BE49-F238E27FC236}">
                <a16:creationId xmlns:a16="http://schemas.microsoft.com/office/drawing/2014/main" id="{D45DDE3B-A6B6-268E-409A-BA3F481AA2E3}"/>
              </a:ext>
            </a:extLst>
          </p:cNvPr>
          <p:cNvSpPr txBox="1"/>
          <p:nvPr/>
        </p:nvSpPr>
        <p:spPr>
          <a:xfrm>
            <a:off x="3071600" y="5737940"/>
            <a:ext cx="844054"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latin typeface="Calibri"/>
                <a:ea typeface="MS PGothic"/>
                <a:cs typeface="Arial"/>
              </a:rPr>
              <a:t>Type of Offering</a:t>
            </a:r>
            <a:endParaRPr lang="en-US"/>
          </a:p>
        </p:txBody>
      </p:sp>
      <p:pic>
        <p:nvPicPr>
          <p:cNvPr id="24"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6800" y="5617098"/>
            <a:ext cx="643003" cy="643003"/>
          </a:xfrm>
          <a:prstGeom prst="rect">
            <a:avLst/>
          </a:prstGeom>
        </p:spPr>
      </p:pic>
      <p:sp>
        <p:nvSpPr>
          <p:cNvPr id="25" name="TextBox 19">
            <a:extLst>
              <a:ext uri="{FF2B5EF4-FFF2-40B4-BE49-F238E27FC236}">
                <a16:creationId xmlns:a16="http://schemas.microsoft.com/office/drawing/2014/main" id="{0A90448E-9096-C06F-9294-75370193D867}"/>
              </a:ext>
            </a:extLst>
          </p:cNvPr>
          <p:cNvSpPr txBox="1"/>
          <p:nvPr/>
        </p:nvSpPr>
        <p:spPr>
          <a:xfrm>
            <a:off x="4908748" y="5737939"/>
            <a:ext cx="1261588"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latin typeface="Calibri"/>
                <a:ea typeface="MS PGothic"/>
                <a:cs typeface="Arial"/>
              </a:rPr>
              <a:t>Modality of Learning</a:t>
            </a:r>
            <a:endParaRPr lang="en-US"/>
          </a:p>
        </p:txBody>
      </p:sp>
      <p:pic>
        <p:nvPicPr>
          <p:cNvPr id="26"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37012" y="5627213"/>
            <a:ext cx="643003" cy="643003"/>
          </a:xfrm>
          <a:prstGeom prst="rect">
            <a:avLst/>
          </a:prstGeom>
        </p:spPr>
      </p:pic>
      <p:sp>
        <p:nvSpPr>
          <p:cNvPr id="27" name="TextBox 19">
            <a:extLst>
              <a:ext uri="{FF2B5EF4-FFF2-40B4-BE49-F238E27FC236}">
                <a16:creationId xmlns:a16="http://schemas.microsoft.com/office/drawing/2014/main" id="{E7464858-5B73-DBA2-78FD-87D1FF0A254B}"/>
              </a:ext>
            </a:extLst>
          </p:cNvPr>
          <p:cNvSpPr txBox="1"/>
          <p:nvPr/>
        </p:nvSpPr>
        <p:spPr>
          <a:xfrm>
            <a:off x="6798089" y="5737939"/>
            <a:ext cx="1324218"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latin typeface="Calibri"/>
                <a:ea typeface="MS PGothic"/>
                <a:cs typeface="Arial"/>
              </a:rPr>
              <a:t>Estimated time for completion</a:t>
            </a:r>
            <a:endParaRPr lang="en-US" sz="1400" b="1">
              <a:latin typeface="Calibri"/>
              <a:cs typeface="Arial"/>
            </a:endParaRPr>
          </a:p>
        </p:txBody>
      </p:sp>
      <p:pic>
        <p:nvPicPr>
          <p:cNvPr id="28"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82570" y="5679406"/>
            <a:ext cx="643003" cy="632565"/>
          </a:xfrm>
          <a:prstGeom prst="rect">
            <a:avLst/>
          </a:prstGeom>
        </p:spPr>
      </p:pic>
      <p:sp>
        <p:nvSpPr>
          <p:cNvPr id="29" name="TextBox 19">
            <a:extLst>
              <a:ext uri="{FF2B5EF4-FFF2-40B4-BE49-F238E27FC236}">
                <a16:creationId xmlns:a16="http://schemas.microsoft.com/office/drawing/2014/main" id="{9A301A50-788B-600B-A736-08BC68531ECC}"/>
              </a:ext>
            </a:extLst>
          </p:cNvPr>
          <p:cNvSpPr txBox="1"/>
          <p:nvPr/>
        </p:nvSpPr>
        <p:spPr>
          <a:xfrm>
            <a:off x="9115403" y="5737939"/>
            <a:ext cx="1324218"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latin typeface="Calibri"/>
                <a:ea typeface="MS PGothic"/>
                <a:cs typeface="Arial"/>
              </a:rPr>
              <a:t>Frequency of Offering(s)</a:t>
            </a:r>
            <a:endParaRPr lang="en-US"/>
          </a:p>
        </p:txBody>
      </p:sp>
    </p:spTree>
    <p:extLst>
      <p:ext uri="{BB962C8B-B14F-4D97-AF65-F5344CB8AC3E}">
        <p14:creationId xmlns:p14="http://schemas.microsoft.com/office/powerpoint/2010/main" val="2957188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9E72F5D-E922-0479-1744-D13DC0199D08}"/>
              </a:ext>
            </a:extLst>
          </p:cNvPr>
          <p:cNvSpPr>
            <a:spLocks noGrp="1"/>
          </p:cNvSpPr>
          <p:nvPr>
            <p:ph type="title"/>
          </p:nvPr>
        </p:nvSpPr>
        <p:spPr/>
        <p:txBody>
          <a:bodyPr>
            <a:normAutofit/>
          </a:bodyPr>
          <a:lstStyle/>
          <a:p>
            <a:r>
              <a:rPr lang="en-US" sz="2400">
                <a:solidFill>
                  <a:srgbClr val="002060"/>
                </a:solidFill>
                <a:ea typeface="MS PGothic"/>
                <a:cs typeface="Calibri Light"/>
              </a:rPr>
              <a:t>Main Menu: Summary of Orientations Programming</a:t>
            </a:r>
            <a:endParaRPr lang="en-US">
              <a:solidFill>
                <a:srgbClr val="002060"/>
              </a:solidFill>
            </a:endParaRPr>
          </a:p>
        </p:txBody>
      </p:sp>
      <p:graphicFrame>
        <p:nvGraphicFramePr>
          <p:cNvPr id="4" name="Table 3">
            <a:extLst>
              <a:ext uri="{FF2B5EF4-FFF2-40B4-BE49-F238E27FC236}">
                <a16:creationId xmlns:a16="http://schemas.microsoft.com/office/drawing/2014/main" id="{72661CDE-A4A4-D04F-34AF-44DE72478CAA}"/>
              </a:ext>
            </a:extLst>
          </p:cNvPr>
          <p:cNvGraphicFramePr>
            <a:graphicFrameLocks noGrp="1"/>
          </p:cNvGraphicFramePr>
          <p:nvPr>
            <p:extLst>
              <p:ext uri="{D42A27DB-BD31-4B8C-83A1-F6EECF244321}">
                <p14:modId xmlns:p14="http://schemas.microsoft.com/office/powerpoint/2010/main" val="1922625020"/>
              </p:ext>
            </p:extLst>
          </p:nvPr>
        </p:nvGraphicFramePr>
        <p:xfrm>
          <a:off x="435822" y="1381617"/>
          <a:ext cx="10192942" cy="4602480"/>
        </p:xfrm>
        <a:graphic>
          <a:graphicData uri="http://schemas.openxmlformats.org/drawingml/2006/table">
            <a:tbl>
              <a:tblPr bandRow="1">
                <a:tableStyleId>{BDBED569-4797-4DF1-A0F4-6AAB3CD982D8}</a:tableStyleId>
              </a:tblPr>
              <a:tblGrid>
                <a:gridCol w="5298280">
                  <a:extLst>
                    <a:ext uri="{9D8B030D-6E8A-4147-A177-3AD203B41FA5}">
                      <a16:colId xmlns:a16="http://schemas.microsoft.com/office/drawing/2014/main" val="1160724263"/>
                    </a:ext>
                  </a:extLst>
                </a:gridCol>
                <a:gridCol w="1631554">
                  <a:extLst>
                    <a:ext uri="{9D8B030D-6E8A-4147-A177-3AD203B41FA5}">
                      <a16:colId xmlns:a16="http://schemas.microsoft.com/office/drawing/2014/main" val="1016978700"/>
                    </a:ext>
                  </a:extLst>
                </a:gridCol>
                <a:gridCol w="1631554">
                  <a:extLst>
                    <a:ext uri="{9D8B030D-6E8A-4147-A177-3AD203B41FA5}">
                      <a16:colId xmlns:a16="http://schemas.microsoft.com/office/drawing/2014/main" val="3102808248"/>
                    </a:ext>
                  </a:extLst>
                </a:gridCol>
                <a:gridCol w="1631554">
                  <a:extLst>
                    <a:ext uri="{9D8B030D-6E8A-4147-A177-3AD203B41FA5}">
                      <a16:colId xmlns:a16="http://schemas.microsoft.com/office/drawing/2014/main" val="213346127"/>
                    </a:ext>
                  </a:extLst>
                </a:gridCol>
              </a:tblGrid>
              <a:tr h="267890">
                <a:tc>
                  <a:txBody>
                    <a:bodyPr/>
                    <a:lstStyle/>
                    <a:p>
                      <a:pPr fontAlgn="base"/>
                      <a:r>
                        <a:rPr lang="en-GB" sz="1600" b="1">
                          <a:solidFill>
                            <a:schemeClr val="bg1"/>
                          </a:solidFill>
                          <a:effectLst/>
                        </a:rPr>
                        <a:t>Resource</a:t>
                      </a:r>
                      <a:endParaRPr lang="en-US" sz="1600" b="1">
                        <a:solidFill>
                          <a:schemeClr val="bg1"/>
                        </a:solidFill>
                      </a:endParaRPr>
                    </a:p>
                  </a:txBody>
                  <a:tcPr anchor="b">
                    <a:solidFill>
                      <a:schemeClr val="accent5">
                        <a:lumMod val="50000"/>
                      </a:schemeClr>
                    </a:solidFill>
                  </a:tcPr>
                </a:tc>
                <a:tc>
                  <a:txBody>
                    <a:bodyPr/>
                    <a:lstStyle/>
                    <a:p>
                      <a:pPr algn="ctr" fontAlgn="base"/>
                      <a:r>
                        <a:rPr lang="en-GB" sz="1600" b="1">
                          <a:solidFill>
                            <a:schemeClr val="bg1"/>
                          </a:solidFill>
                          <a:effectLst/>
                        </a:rPr>
                        <a:t>Staff</a:t>
                      </a:r>
                      <a:endParaRPr lang="en-US" sz="1600" b="1">
                        <a:solidFill>
                          <a:schemeClr val="bg1"/>
                        </a:solidFill>
                      </a:endParaRPr>
                    </a:p>
                  </a:txBody>
                  <a:tcPr anchor="b">
                    <a:solidFill>
                      <a:schemeClr val="accent5">
                        <a:lumMod val="50000"/>
                      </a:schemeClr>
                    </a:solidFill>
                  </a:tcPr>
                </a:tc>
                <a:tc>
                  <a:txBody>
                    <a:bodyPr/>
                    <a:lstStyle/>
                    <a:p>
                      <a:pPr algn="ctr" fontAlgn="base"/>
                      <a:r>
                        <a:rPr lang="en-GB" sz="1600" b="1">
                          <a:solidFill>
                            <a:schemeClr val="bg1"/>
                          </a:solidFill>
                          <a:effectLst/>
                        </a:rPr>
                        <a:t>Faculty</a:t>
                      </a:r>
                      <a:endParaRPr lang="en-US" sz="1600" b="1">
                        <a:solidFill>
                          <a:schemeClr val="bg1"/>
                        </a:solidFill>
                      </a:endParaRPr>
                    </a:p>
                  </a:txBody>
                  <a:tcPr anchor="b">
                    <a:solidFill>
                      <a:schemeClr val="accent5">
                        <a:lumMod val="50000"/>
                      </a:schemeClr>
                    </a:solidFill>
                  </a:tcPr>
                </a:tc>
                <a:tc>
                  <a:txBody>
                    <a:bodyPr/>
                    <a:lstStyle/>
                    <a:p>
                      <a:pPr algn="ctr" fontAlgn="base"/>
                      <a:r>
                        <a:rPr lang="en-GB" sz="1600" b="1">
                          <a:solidFill>
                            <a:schemeClr val="bg1"/>
                          </a:solidFill>
                          <a:effectLst/>
                        </a:rPr>
                        <a:t>Student Workers</a:t>
                      </a:r>
                    </a:p>
                  </a:txBody>
                  <a:tcPr anchor="b">
                    <a:solidFill>
                      <a:schemeClr val="accent5">
                        <a:lumMod val="50000"/>
                      </a:schemeClr>
                    </a:solidFill>
                  </a:tcPr>
                </a:tc>
                <a:extLst>
                  <a:ext uri="{0D108BD9-81ED-4DB2-BD59-A6C34878D82A}">
                    <a16:rowId xmlns:a16="http://schemas.microsoft.com/office/drawing/2014/main" val="2434043148"/>
                  </a:ext>
                </a:extLst>
              </a:tr>
              <a:tr h="296737">
                <a:tc>
                  <a:txBody>
                    <a:bodyPr/>
                    <a:lstStyle/>
                    <a:p>
                      <a:pPr fontAlgn="base"/>
                      <a:r>
                        <a:rPr lang="en-GB" sz="1400">
                          <a:hlinkClick r:id="rId2" action="ppaction://hlinksldjump"/>
                        </a:rPr>
                        <a:t>Welcome Email(s)</a:t>
                      </a:r>
                      <a:endParaRPr lang="en-US" sz="1400"/>
                    </a:p>
                  </a:txBody>
                  <a:tcPr anchor="b"/>
                </a:tc>
                <a:tc>
                  <a:txBody>
                    <a:bodyPr/>
                    <a:lstStyle/>
                    <a:p>
                      <a:pPr algn="ctr" fontAlgn="base"/>
                      <a:r>
                        <a:rPr lang="en-GB" sz="1400" b="1">
                          <a:solidFill>
                            <a:schemeClr val="tx1"/>
                          </a:solidFill>
                          <a:effectLst/>
                        </a:rPr>
                        <a:t>X</a:t>
                      </a:r>
                    </a:p>
                  </a:txBody>
                  <a:tcPr anchor="b"/>
                </a:tc>
                <a:tc>
                  <a:txBody>
                    <a:bodyPr/>
                    <a:lstStyle/>
                    <a:p>
                      <a:pPr algn="ctr" fontAlgn="base"/>
                      <a:r>
                        <a:rPr lang="en-GB" sz="1400" b="1">
                          <a:solidFill>
                            <a:schemeClr val="tx1"/>
                          </a:solidFill>
                          <a:effectLst/>
                        </a:rPr>
                        <a:t>X</a:t>
                      </a:r>
                    </a:p>
                  </a:txBody>
                  <a:tcPr anchor="b"/>
                </a:tc>
                <a:tc>
                  <a:txBody>
                    <a:bodyPr/>
                    <a:lstStyle/>
                    <a:p>
                      <a:pPr algn="ctr" fontAlgn="base"/>
                      <a:r>
                        <a:rPr lang="en-GB" sz="1400" b="1">
                          <a:solidFill>
                            <a:schemeClr val="tx1"/>
                          </a:solidFill>
                          <a:effectLst/>
                        </a:rPr>
                        <a:t>X</a:t>
                      </a:r>
                    </a:p>
                  </a:txBody>
                  <a:tcPr anchor="b"/>
                </a:tc>
                <a:extLst>
                  <a:ext uri="{0D108BD9-81ED-4DB2-BD59-A6C34878D82A}">
                    <a16:rowId xmlns:a16="http://schemas.microsoft.com/office/drawing/2014/main" val="1162656791"/>
                  </a:ext>
                </a:extLst>
              </a:tr>
              <a:tr h="296737">
                <a:tc>
                  <a:txBody>
                    <a:bodyPr/>
                    <a:lstStyle/>
                    <a:p>
                      <a:pPr lvl="0">
                        <a:buNone/>
                      </a:pPr>
                      <a:r>
                        <a:rPr lang="en-GB" sz="1400">
                          <a:hlinkClick r:id="rId3" action="ppaction://hlinksldjump"/>
                        </a:rPr>
                        <a:t>Workday Onboarding</a:t>
                      </a:r>
                      <a:endParaRPr lang="en-GB" sz="1400"/>
                    </a:p>
                  </a:txBody>
                  <a:tcPr anchor="b"/>
                </a:tc>
                <a:tc>
                  <a:txBody>
                    <a:bodyPr/>
                    <a:lstStyle/>
                    <a:p>
                      <a:pPr lvl="0" algn="ctr">
                        <a:buNone/>
                      </a:pPr>
                      <a:r>
                        <a:rPr lang="en-GB" sz="1400" b="1">
                          <a:solidFill>
                            <a:schemeClr val="tx1"/>
                          </a:solidFill>
                          <a:effectLst/>
                        </a:rPr>
                        <a:t>X</a:t>
                      </a:r>
                    </a:p>
                  </a:txBody>
                  <a:tcPr anchor="b"/>
                </a:tc>
                <a:tc>
                  <a:txBody>
                    <a:bodyPr/>
                    <a:lstStyle/>
                    <a:p>
                      <a:pPr lvl="0" algn="ctr">
                        <a:buNone/>
                      </a:pPr>
                      <a:r>
                        <a:rPr lang="en-GB" sz="1400" b="1">
                          <a:solidFill>
                            <a:schemeClr val="tx1"/>
                          </a:solidFill>
                          <a:effectLst/>
                        </a:rPr>
                        <a:t>X</a:t>
                      </a:r>
                    </a:p>
                  </a:txBody>
                  <a:tcPr anchor="b"/>
                </a:tc>
                <a:tc>
                  <a:txBody>
                    <a:bodyPr/>
                    <a:lstStyle/>
                    <a:p>
                      <a:pPr lvl="0" algn="ctr">
                        <a:buNone/>
                      </a:pPr>
                      <a:r>
                        <a:rPr lang="en-GB" sz="1400" b="1">
                          <a:solidFill>
                            <a:schemeClr val="tx1"/>
                          </a:solidFill>
                          <a:effectLst/>
                        </a:rPr>
                        <a:t>X</a:t>
                      </a:r>
                    </a:p>
                  </a:txBody>
                  <a:tcPr anchor="b"/>
                </a:tc>
                <a:extLst>
                  <a:ext uri="{0D108BD9-81ED-4DB2-BD59-A6C34878D82A}">
                    <a16:rowId xmlns:a16="http://schemas.microsoft.com/office/drawing/2014/main" val="2816261223"/>
                  </a:ext>
                </a:extLst>
              </a:tr>
              <a:tr h="296737">
                <a:tc>
                  <a:txBody>
                    <a:bodyPr/>
                    <a:lstStyle/>
                    <a:p>
                      <a:pPr lvl="0">
                        <a:buNone/>
                      </a:pPr>
                      <a:r>
                        <a:rPr lang="en-GB" sz="1400">
                          <a:hlinkClick r:id="rId4" action="ppaction://hlinksldjump"/>
                        </a:rPr>
                        <a:t>IT Onboarding</a:t>
                      </a:r>
                      <a:endParaRPr lang="en-GB" sz="1400"/>
                    </a:p>
                  </a:txBody>
                  <a:tcPr anchor="b"/>
                </a:tc>
                <a:tc>
                  <a:txBody>
                    <a:bodyPr/>
                    <a:lstStyle/>
                    <a:p>
                      <a:pPr lvl="0" algn="ctr">
                        <a:buNone/>
                      </a:pPr>
                      <a:r>
                        <a:rPr lang="en-GB" sz="1400" b="1">
                          <a:solidFill>
                            <a:schemeClr val="tx1"/>
                          </a:solidFill>
                          <a:effectLst/>
                        </a:rPr>
                        <a:t>X</a:t>
                      </a:r>
                    </a:p>
                  </a:txBody>
                  <a:tcPr anchor="b"/>
                </a:tc>
                <a:tc>
                  <a:txBody>
                    <a:bodyPr/>
                    <a:lstStyle/>
                    <a:p>
                      <a:pPr lvl="0" algn="ctr">
                        <a:buNone/>
                      </a:pPr>
                      <a:r>
                        <a:rPr lang="en-GB" sz="1400" b="1">
                          <a:solidFill>
                            <a:schemeClr val="tx1"/>
                          </a:solidFill>
                          <a:effectLst/>
                        </a:rPr>
                        <a:t>X</a:t>
                      </a:r>
                    </a:p>
                  </a:txBody>
                  <a:tcPr anchor="b"/>
                </a:tc>
                <a:tc>
                  <a:txBody>
                    <a:bodyPr/>
                    <a:lstStyle/>
                    <a:p>
                      <a:pPr lvl="0" algn="ctr">
                        <a:buNone/>
                      </a:pPr>
                      <a:r>
                        <a:rPr lang="en-GB" sz="1400" b="1">
                          <a:solidFill>
                            <a:schemeClr val="tx1"/>
                          </a:solidFill>
                          <a:effectLst/>
                        </a:rPr>
                        <a:t>X</a:t>
                      </a:r>
                    </a:p>
                  </a:txBody>
                  <a:tcPr anchor="b"/>
                </a:tc>
                <a:extLst>
                  <a:ext uri="{0D108BD9-81ED-4DB2-BD59-A6C34878D82A}">
                    <a16:rowId xmlns:a16="http://schemas.microsoft.com/office/drawing/2014/main" val="3005972606"/>
                  </a:ext>
                </a:extLst>
              </a:tr>
              <a:tr h="296737">
                <a:tc>
                  <a:txBody>
                    <a:bodyPr/>
                    <a:lstStyle/>
                    <a:p>
                      <a:pPr fontAlgn="base"/>
                      <a:r>
                        <a:rPr lang="en-GB" sz="1400">
                          <a:hlinkClick r:id="rId5" action="ppaction://hlinksldjump"/>
                        </a:rPr>
                        <a:t>First Day Orientation and Office/Building Tour</a:t>
                      </a:r>
                      <a:endParaRPr lang="en-US" sz="1400"/>
                    </a:p>
                  </a:txBody>
                  <a:tcPr anchor="b"/>
                </a:tc>
                <a:tc>
                  <a:txBody>
                    <a:bodyPr/>
                    <a:lstStyle/>
                    <a:p>
                      <a:pPr algn="ctr" fontAlgn="base"/>
                      <a:r>
                        <a:rPr lang="en-GB" sz="1400" b="1">
                          <a:solidFill>
                            <a:schemeClr val="tx1"/>
                          </a:solidFill>
                          <a:effectLst/>
                        </a:rPr>
                        <a:t>X</a:t>
                      </a:r>
                    </a:p>
                  </a:txBody>
                  <a:tcPr anchor="b"/>
                </a:tc>
                <a:tc>
                  <a:txBody>
                    <a:bodyPr/>
                    <a:lstStyle/>
                    <a:p>
                      <a:pPr algn="ctr" fontAlgn="base"/>
                      <a:r>
                        <a:rPr lang="en-GB" sz="1400" b="1">
                          <a:solidFill>
                            <a:schemeClr val="tx1"/>
                          </a:solidFill>
                          <a:effectLst/>
                        </a:rPr>
                        <a:t>X</a:t>
                      </a:r>
                    </a:p>
                  </a:txBody>
                  <a:tcPr anchor="b"/>
                </a:tc>
                <a:tc>
                  <a:txBody>
                    <a:bodyPr/>
                    <a:lstStyle/>
                    <a:p>
                      <a:pPr algn="ctr" fontAlgn="auto"/>
                      <a:r>
                        <a:rPr lang="en-GB" sz="1400" b="1">
                          <a:solidFill>
                            <a:schemeClr val="tx1"/>
                          </a:solidFill>
                          <a:effectLst/>
                        </a:rPr>
                        <a:t>X</a:t>
                      </a:r>
                    </a:p>
                  </a:txBody>
                  <a:tcPr anchor="b"/>
                </a:tc>
                <a:extLst>
                  <a:ext uri="{0D108BD9-81ED-4DB2-BD59-A6C34878D82A}">
                    <a16:rowId xmlns:a16="http://schemas.microsoft.com/office/drawing/2014/main" val="4079771046"/>
                  </a:ext>
                </a:extLst>
              </a:tr>
              <a:tr h="296737">
                <a:tc>
                  <a:txBody>
                    <a:bodyPr/>
                    <a:lstStyle/>
                    <a:p>
                      <a:pPr fontAlgn="base"/>
                      <a:r>
                        <a:rPr lang="en-US" sz="1400">
                          <a:hlinkClick r:id="rId6" action="ppaction://hlinksldjump"/>
                        </a:rPr>
                        <a:t>General Required Trainings</a:t>
                      </a:r>
                      <a:endParaRPr lang="en-US" sz="1400"/>
                    </a:p>
                  </a:txBody>
                  <a:tcPr anchor="b"/>
                </a:tc>
                <a:tc>
                  <a:txBody>
                    <a:bodyPr/>
                    <a:lstStyle/>
                    <a:p>
                      <a:pPr algn="ctr" fontAlgn="base"/>
                      <a:r>
                        <a:rPr lang="en-GB" sz="1400" b="1">
                          <a:solidFill>
                            <a:schemeClr val="tx1"/>
                          </a:solidFill>
                          <a:effectLst/>
                        </a:rPr>
                        <a:t>X</a:t>
                      </a:r>
                    </a:p>
                  </a:txBody>
                  <a:tcPr anchor="b"/>
                </a:tc>
                <a:tc>
                  <a:txBody>
                    <a:bodyPr/>
                    <a:lstStyle/>
                    <a:p>
                      <a:pPr algn="ctr" fontAlgn="base"/>
                      <a:r>
                        <a:rPr lang="en-GB" sz="1400" b="1">
                          <a:solidFill>
                            <a:schemeClr val="tx1"/>
                          </a:solidFill>
                          <a:effectLst/>
                        </a:rPr>
                        <a:t>X</a:t>
                      </a:r>
                    </a:p>
                  </a:txBody>
                  <a:tcPr anchor="b"/>
                </a:tc>
                <a:tc>
                  <a:txBody>
                    <a:bodyPr/>
                    <a:lstStyle/>
                    <a:p>
                      <a:pPr algn="ctr" fontAlgn="auto"/>
                      <a:r>
                        <a:rPr lang="en-GB" sz="1400" b="1">
                          <a:solidFill>
                            <a:schemeClr val="tx1"/>
                          </a:solidFill>
                          <a:effectLst/>
                        </a:rPr>
                        <a:t>X</a:t>
                      </a:r>
                    </a:p>
                  </a:txBody>
                  <a:tcPr anchor="b"/>
                </a:tc>
                <a:extLst>
                  <a:ext uri="{0D108BD9-81ED-4DB2-BD59-A6C34878D82A}">
                    <a16:rowId xmlns:a16="http://schemas.microsoft.com/office/drawing/2014/main" val="3305011269"/>
                  </a:ext>
                </a:extLst>
              </a:tr>
              <a:tr h="296737">
                <a:tc>
                  <a:txBody>
                    <a:bodyPr/>
                    <a:lstStyle/>
                    <a:p>
                      <a:pPr fontAlgn="base"/>
                      <a:r>
                        <a:rPr lang="en-GB" sz="1400">
                          <a:hlinkClick r:id="rId7" action="ppaction://hlinksldjump"/>
                        </a:rPr>
                        <a:t>Workday Systems Trainings</a:t>
                      </a:r>
                      <a:endParaRPr lang="en-US" sz="1400"/>
                    </a:p>
                  </a:txBody>
                  <a:tcPr anchor="b"/>
                </a:tc>
                <a:tc>
                  <a:txBody>
                    <a:bodyPr/>
                    <a:lstStyle/>
                    <a:p>
                      <a:pPr algn="ctr" fontAlgn="base"/>
                      <a:r>
                        <a:rPr lang="en-GB" sz="1400" b="1">
                          <a:solidFill>
                            <a:schemeClr val="tx1"/>
                          </a:solidFill>
                          <a:effectLst/>
                        </a:rPr>
                        <a:t>X</a:t>
                      </a:r>
                    </a:p>
                  </a:txBody>
                  <a:tcPr anchor="b"/>
                </a:tc>
                <a:tc>
                  <a:txBody>
                    <a:bodyPr/>
                    <a:lstStyle/>
                    <a:p>
                      <a:pPr algn="ctr" fontAlgn="base"/>
                      <a:r>
                        <a:rPr lang="en-GB" sz="1400" b="1">
                          <a:solidFill>
                            <a:schemeClr val="tx1"/>
                          </a:solidFill>
                          <a:effectLst/>
                        </a:rPr>
                        <a:t>X</a:t>
                      </a:r>
                    </a:p>
                  </a:txBody>
                  <a:tcPr anchor="b"/>
                </a:tc>
                <a:tc>
                  <a:txBody>
                    <a:bodyPr/>
                    <a:lstStyle/>
                    <a:p>
                      <a:pPr algn="ctr" fontAlgn="auto"/>
                      <a:r>
                        <a:rPr lang="en-GB" sz="1400" b="1">
                          <a:solidFill>
                            <a:schemeClr val="tx1"/>
                          </a:solidFill>
                          <a:effectLst/>
                        </a:rPr>
                        <a:t>X</a:t>
                      </a:r>
                    </a:p>
                  </a:txBody>
                  <a:tcPr anchor="b"/>
                </a:tc>
                <a:extLst>
                  <a:ext uri="{0D108BD9-81ED-4DB2-BD59-A6C34878D82A}">
                    <a16:rowId xmlns:a16="http://schemas.microsoft.com/office/drawing/2014/main" val="1174959070"/>
                  </a:ext>
                </a:extLst>
              </a:tr>
              <a:tr h="296737">
                <a:tc>
                  <a:txBody>
                    <a:bodyPr/>
                    <a:lstStyle/>
                    <a:p>
                      <a:pPr lvl="0">
                        <a:buNone/>
                      </a:pPr>
                      <a:r>
                        <a:rPr lang="en-GB" sz="1400">
                          <a:hlinkClick r:id="rId8" action="ppaction://hlinksldjump"/>
                        </a:rPr>
                        <a:t>New to UBC Okanagan Orientations Course</a:t>
                      </a:r>
                      <a:endParaRPr lang="en-US" sz="1400"/>
                    </a:p>
                  </a:txBody>
                  <a:tcPr anchor="b"/>
                </a:tc>
                <a:tc>
                  <a:txBody>
                    <a:bodyPr/>
                    <a:lstStyle/>
                    <a:p>
                      <a:pPr lvl="0" algn="ctr">
                        <a:buNone/>
                      </a:pPr>
                      <a:r>
                        <a:rPr lang="en-GB" sz="1400" b="1">
                          <a:solidFill>
                            <a:schemeClr val="tx1"/>
                          </a:solidFill>
                          <a:effectLst/>
                        </a:rPr>
                        <a:t>X</a:t>
                      </a:r>
                      <a:endParaRPr lang="en-US"/>
                    </a:p>
                  </a:txBody>
                  <a:tcPr anchor="b"/>
                </a:tc>
                <a:tc>
                  <a:txBody>
                    <a:bodyPr/>
                    <a:lstStyle/>
                    <a:p>
                      <a:pPr lvl="0" algn="ctr">
                        <a:buNone/>
                      </a:pPr>
                      <a:r>
                        <a:rPr lang="en-GB" sz="1400" b="1">
                          <a:solidFill>
                            <a:schemeClr val="tx1"/>
                          </a:solidFill>
                          <a:effectLst/>
                        </a:rPr>
                        <a:t>X</a:t>
                      </a:r>
                      <a:endParaRPr lang="en-US"/>
                    </a:p>
                  </a:txBody>
                  <a:tcPr anchor="b"/>
                </a:tc>
                <a:tc>
                  <a:txBody>
                    <a:bodyPr/>
                    <a:lstStyle/>
                    <a:p>
                      <a:pPr lvl="0" algn="ctr">
                        <a:buNone/>
                      </a:pPr>
                      <a:endParaRPr lang="en-GB" sz="1400" b="1">
                        <a:solidFill>
                          <a:schemeClr val="tx1"/>
                        </a:solidFill>
                        <a:effectLst/>
                      </a:endParaRPr>
                    </a:p>
                  </a:txBody>
                  <a:tcPr anchor="b"/>
                </a:tc>
                <a:extLst>
                  <a:ext uri="{0D108BD9-81ED-4DB2-BD59-A6C34878D82A}">
                    <a16:rowId xmlns:a16="http://schemas.microsoft.com/office/drawing/2014/main" val="553245322"/>
                  </a:ext>
                </a:extLst>
              </a:tr>
              <a:tr h="296737">
                <a:tc>
                  <a:txBody>
                    <a:bodyPr/>
                    <a:lstStyle/>
                    <a:p>
                      <a:pPr fontAlgn="base"/>
                      <a:r>
                        <a:rPr lang="en-GB" sz="1400">
                          <a:hlinkClick r:id="rId9" action="ppaction://hlinksldjump"/>
                        </a:rPr>
                        <a:t>Welcome to UBC Orientation</a:t>
                      </a:r>
                      <a:endParaRPr lang="en-US" sz="1400"/>
                    </a:p>
                  </a:txBody>
                  <a:tcPr anchor="b"/>
                </a:tc>
                <a:tc>
                  <a:txBody>
                    <a:bodyPr/>
                    <a:lstStyle/>
                    <a:p>
                      <a:pPr algn="ctr" fontAlgn="base"/>
                      <a:r>
                        <a:rPr lang="en-GB" sz="1400" b="1">
                          <a:solidFill>
                            <a:schemeClr val="tx1"/>
                          </a:solidFill>
                          <a:effectLst/>
                        </a:rPr>
                        <a:t>X</a:t>
                      </a:r>
                    </a:p>
                  </a:txBody>
                  <a:tcPr anchor="b"/>
                </a:tc>
                <a:tc>
                  <a:txBody>
                    <a:bodyPr/>
                    <a:lstStyle/>
                    <a:p>
                      <a:pPr algn="ctr" fontAlgn="auto"/>
                      <a:endParaRPr lang="en-GB" sz="1400" b="1">
                        <a:solidFill>
                          <a:schemeClr val="tx1"/>
                        </a:solidFill>
                        <a:effectLst/>
                      </a:endParaRP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19769795"/>
                  </a:ext>
                </a:extLst>
              </a:tr>
              <a:tr h="296737">
                <a:tc>
                  <a:txBody>
                    <a:bodyPr/>
                    <a:lstStyle/>
                    <a:p>
                      <a:pPr fontAlgn="base"/>
                      <a:r>
                        <a:rPr lang="en-GB" sz="1400">
                          <a:hlinkClick r:id="rId10" action="ppaction://hlinksldjump"/>
                        </a:rPr>
                        <a:t>Benefits@UBC Webinar (Live or On-Demand)</a:t>
                      </a:r>
                      <a:endParaRPr lang="en-US" sz="1400"/>
                    </a:p>
                  </a:txBody>
                  <a:tcPr anchor="b"/>
                </a:tc>
                <a:tc>
                  <a:txBody>
                    <a:bodyPr/>
                    <a:lstStyle/>
                    <a:p>
                      <a:pPr algn="ctr" fontAlgn="base"/>
                      <a:r>
                        <a:rPr lang="en-GB" sz="1400" b="1">
                          <a:solidFill>
                            <a:schemeClr val="tx1"/>
                          </a:solidFill>
                          <a:effectLst/>
                        </a:rPr>
                        <a:t>X</a:t>
                      </a:r>
                    </a:p>
                  </a:txBody>
                  <a:tcPr anchor="b"/>
                </a:tc>
                <a:tc>
                  <a:txBody>
                    <a:bodyPr/>
                    <a:lstStyle/>
                    <a:p>
                      <a:pPr algn="ctr" fontAlgn="base"/>
                      <a:r>
                        <a:rPr lang="en-GB" sz="1400" b="1">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3180878094"/>
                  </a:ext>
                </a:extLst>
              </a:tr>
              <a:tr h="296737">
                <a:tc>
                  <a:txBody>
                    <a:bodyPr/>
                    <a:lstStyle/>
                    <a:p>
                      <a:pPr fontAlgn="base"/>
                      <a:r>
                        <a:rPr lang="en-US" sz="1400">
                          <a:hlinkClick r:id="rId11" action="ppaction://hlinksldjump"/>
                        </a:rPr>
                        <a:t>New Faculty Orientation</a:t>
                      </a:r>
                      <a:endParaRPr lang="en-US" sz="1400"/>
                    </a:p>
                  </a:txBody>
                  <a:tcPr anchor="b"/>
                </a:tc>
                <a:tc>
                  <a:txBody>
                    <a:bodyPr/>
                    <a:lstStyle/>
                    <a:p>
                      <a:pPr algn="ctr" fontAlgn="base"/>
                      <a:endParaRPr lang="en-GB" sz="1400" b="1">
                        <a:solidFill>
                          <a:schemeClr val="tx1"/>
                        </a:solidFill>
                        <a:effectLst/>
                      </a:endParaRPr>
                    </a:p>
                  </a:txBody>
                  <a:tcPr anchor="b"/>
                </a:tc>
                <a:tc>
                  <a:txBody>
                    <a:bodyPr/>
                    <a:lstStyle/>
                    <a:p>
                      <a:pPr algn="ctr" fontAlgn="base"/>
                      <a:r>
                        <a:rPr lang="en-GB" sz="1400" b="1">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1524976212"/>
                  </a:ext>
                </a:extLst>
              </a:tr>
              <a:tr h="296737">
                <a:tc>
                  <a:txBody>
                    <a:bodyPr/>
                    <a:lstStyle/>
                    <a:p>
                      <a:pPr fontAlgn="base"/>
                      <a:r>
                        <a:rPr lang="en-GB" sz="1400" b="0" i="0" u="none" strike="noStrike" noProof="0">
                          <a:solidFill>
                            <a:srgbClr val="000000"/>
                          </a:solidFill>
                          <a:latin typeface="Calibri"/>
                          <a:hlinkClick r:id="rId12" action="ppaction://hlinksldjump"/>
                        </a:rPr>
                        <a:t>New Faculty Teaching Development Program</a:t>
                      </a:r>
                      <a:endParaRPr lang="en-GB" sz="1400" b="0" i="0" u="none" strike="noStrike" noProof="0">
                        <a:solidFill>
                          <a:srgbClr val="000000"/>
                        </a:solidFill>
                        <a:latin typeface="Calibri"/>
                      </a:endParaRPr>
                    </a:p>
                  </a:txBody>
                  <a:tcPr anchor="b"/>
                </a:tc>
                <a:tc>
                  <a:txBody>
                    <a:bodyPr/>
                    <a:lstStyle/>
                    <a:p>
                      <a:pPr algn="ctr" fontAlgn="auto"/>
                      <a:endParaRPr lang="en-GB" sz="1400" b="1">
                        <a:solidFill>
                          <a:schemeClr val="tx1"/>
                        </a:solidFill>
                        <a:effectLst/>
                      </a:endParaRPr>
                    </a:p>
                  </a:txBody>
                  <a:tcPr anchor="b"/>
                </a:tc>
                <a:tc>
                  <a:txBody>
                    <a:bodyPr/>
                    <a:lstStyle/>
                    <a:p>
                      <a:pPr algn="ctr" fontAlgn="base"/>
                      <a:r>
                        <a:rPr lang="en-GB" sz="1400" b="1">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1913635245"/>
                  </a:ext>
                </a:extLst>
              </a:tr>
              <a:tr h="296737">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a:hlinkClick r:id="rId13" action="ppaction://hlinksldjump"/>
                        </a:rPr>
                        <a:t>Faculty Peer Mentoring Program </a:t>
                      </a:r>
                      <a:endParaRPr lang="en-US" sz="1400"/>
                    </a:p>
                  </a:txBody>
                  <a:tcPr anchor="b"/>
                </a:tc>
                <a:tc>
                  <a:txBody>
                    <a:bodyPr/>
                    <a:lstStyle/>
                    <a:p>
                      <a:pPr algn="ctr" fontAlgn="base"/>
                      <a:endParaRPr lang="en-GB" sz="1400" b="1">
                        <a:solidFill>
                          <a:schemeClr val="tx1"/>
                        </a:solidFill>
                        <a:effectLst/>
                      </a:endParaRPr>
                    </a:p>
                  </a:txBody>
                  <a:tcPr anchor="b"/>
                </a:tc>
                <a:tc>
                  <a:txBody>
                    <a:bodyPr/>
                    <a:lstStyle/>
                    <a:p>
                      <a:pPr algn="ctr" fontAlgn="auto"/>
                      <a:r>
                        <a:rPr lang="en-GB" sz="1400" b="1">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1219918648"/>
                  </a:ext>
                </a:extLst>
              </a:tr>
              <a:tr h="296737">
                <a:tc>
                  <a:txBody>
                    <a:bodyPr/>
                    <a:lstStyle/>
                    <a:p>
                      <a:pPr fontAlgn="base"/>
                      <a:r>
                        <a:rPr lang="en-GB" sz="1400">
                          <a:hlinkClick r:id="rId14" action="ppaction://hlinksldjump"/>
                        </a:rPr>
                        <a:t>Understanding Your Staff Pension Plan</a:t>
                      </a:r>
                      <a:endParaRPr lang="en-US" sz="1400"/>
                    </a:p>
                  </a:txBody>
                  <a:tcPr anchor="b"/>
                </a:tc>
                <a:tc>
                  <a:txBody>
                    <a:bodyPr/>
                    <a:lstStyle/>
                    <a:p>
                      <a:pPr algn="ctr" fontAlgn="base"/>
                      <a:r>
                        <a:rPr lang="en-GB" sz="1400" b="1">
                          <a:solidFill>
                            <a:schemeClr val="tx1"/>
                          </a:solidFill>
                          <a:effectLst/>
                        </a:rPr>
                        <a:t>X</a:t>
                      </a:r>
                    </a:p>
                  </a:txBody>
                  <a:tcPr anchor="b"/>
                </a:tc>
                <a:tc>
                  <a:txBody>
                    <a:bodyPr/>
                    <a:lstStyle/>
                    <a:p>
                      <a:pPr algn="ctr" fontAlgn="auto"/>
                      <a:endParaRPr lang="en-GB" sz="1400" b="1">
                        <a:solidFill>
                          <a:schemeClr val="tx1"/>
                        </a:solidFill>
                        <a:effectLst/>
                      </a:endParaRP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1733667353"/>
                  </a:ext>
                </a:extLst>
              </a:tr>
              <a:tr h="296737">
                <a:tc>
                  <a:txBody>
                    <a:bodyPr/>
                    <a:lstStyle/>
                    <a:p>
                      <a:pPr fontAlgn="base"/>
                      <a:r>
                        <a:rPr lang="en-GB" sz="1400">
                          <a:hlinkClick r:id="rId15" action="ppaction://hlinksldjump"/>
                        </a:rPr>
                        <a:t>Understanding Your Faculty Pension Plan</a:t>
                      </a:r>
                      <a:endParaRPr lang="en-US" sz="1400"/>
                    </a:p>
                  </a:txBody>
                  <a:tcPr anchor="b"/>
                </a:tc>
                <a:tc>
                  <a:txBody>
                    <a:bodyPr/>
                    <a:lstStyle/>
                    <a:p>
                      <a:pPr algn="ctr" fontAlgn="auto"/>
                      <a:endParaRPr lang="en-GB" sz="1400" b="1">
                        <a:solidFill>
                          <a:schemeClr val="tx1"/>
                        </a:solidFill>
                        <a:effectLst/>
                      </a:endParaRPr>
                    </a:p>
                  </a:txBody>
                  <a:tcPr anchor="b"/>
                </a:tc>
                <a:tc>
                  <a:txBody>
                    <a:bodyPr/>
                    <a:lstStyle/>
                    <a:p>
                      <a:pPr algn="ctr" fontAlgn="base"/>
                      <a:r>
                        <a:rPr lang="en-GB" sz="1400" b="1">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10648252"/>
                  </a:ext>
                </a:extLst>
              </a:tr>
            </a:tbl>
          </a:graphicData>
        </a:graphic>
      </p:graphicFrame>
    </p:spTree>
    <p:extLst>
      <p:ext uri="{BB962C8B-B14F-4D97-AF65-F5344CB8AC3E}">
        <p14:creationId xmlns:p14="http://schemas.microsoft.com/office/powerpoint/2010/main" val="2192696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88CEC4-06FF-B66F-5501-CCAE3075436B}"/>
              </a:ext>
            </a:extLst>
          </p:cNvPr>
          <p:cNvSpPr>
            <a:spLocks noGrp="1"/>
          </p:cNvSpPr>
          <p:nvPr>
            <p:ph type="body" sz="quarter" idx="11"/>
          </p:nvPr>
        </p:nvSpPr>
        <p:spPr>
          <a:xfrm>
            <a:off x="487450" y="2013772"/>
            <a:ext cx="7240501" cy="1413571"/>
          </a:xfrm>
        </p:spPr>
        <p:txBody>
          <a:bodyPr/>
          <a:lstStyle/>
          <a:p>
            <a:r>
              <a:rPr lang="en-US" sz="3700">
                <a:ea typeface="ＭＳ Ｐゴシック"/>
              </a:rPr>
              <a:t>Onboarding journey</a:t>
            </a:r>
            <a:endParaRPr lang="en-US"/>
          </a:p>
        </p:txBody>
      </p:sp>
    </p:spTree>
    <p:extLst>
      <p:ext uri="{BB962C8B-B14F-4D97-AF65-F5344CB8AC3E}">
        <p14:creationId xmlns:p14="http://schemas.microsoft.com/office/powerpoint/2010/main" val="331606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BB1F6042-4BEE-4517-9CEA-229A622BCE2E}"/>
              </a:ext>
            </a:extLst>
          </p:cNvPr>
          <p:cNvSpPr>
            <a:spLocks noGrp="1"/>
          </p:cNvSpPr>
          <p:nvPr>
            <p:ph type="body" sz="quarter" idx="13"/>
          </p:nvPr>
        </p:nvSpPr>
        <p:spPr>
          <a:xfrm>
            <a:off x="589315" y="1059048"/>
            <a:ext cx="5216947" cy="3998450"/>
          </a:xfrm>
        </p:spPr>
        <p:txBody>
          <a:bodyPr vert="horz" lIns="0" tIns="0" rIns="0" bIns="0" rtlCol="0" anchor="t">
            <a:noAutofit/>
          </a:bodyPr>
          <a:lstStyle/>
          <a:p>
            <a:r>
              <a:rPr lang="en-US" sz="1400" b="1">
                <a:ea typeface="+mn-lt"/>
                <a:cs typeface="+mn-lt"/>
              </a:rPr>
              <a:t>Description</a:t>
            </a:r>
            <a:endParaRPr lang="en-US"/>
          </a:p>
          <a:p>
            <a:r>
              <a:rPr lang="en-US" sz="1400">
                <a:ea typeface="Calibri"/>
                <a:cs typeface="Calibri"/>
              </a:rPr>
              <a:t>Close to a new hire's start date, the hiring manager and/or department will send a welcome email with information about their first day and other important details and resources to help them get prepared for their new role at UBC. </a:t>
            </a:r>
            <a:endParaRPr lang="en-US" sz="1400">
              <a:ea typeface="+mn-lt"/>
              <a:cs typeface="+mn-lt"/>
            </a:endParaRPr>
          </a:p>
          <a:p>
            <a:endParaRPr lang="en-US" sz="1000">
              <a:ea typeface="+mn-lt"/>
              <a:cs typeface="+mn-lt"/>
            </a:endParaRPr>
          </a:p>
          <a:p>
            <a:r>
              <a:rPr lang="en-US" sz="1400">
                <a:ea typeface="+mn-lt"/>
                <a:cs typeface="+mn-lt"/>
              </a:rPr>
              <a:t>Within the first week, some new staff may also receive a welcome email from UBCO Human Resources about campus-wide orientations programming and resources if these apply to them.  </a:t>
            </a:r>
            <a:endParaRPr lang="en-US"/>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
              <a:buChar char="•"/>
            </a:pPr>
            <a:r>
              <a:rPr lang="en-US" sz="1400">
                <a:ea typeface="+mn-lt"/>
                <a:cs typeface="+mn-lt"/>
              </a:rPr>
              <a:t>Hiring manager and/or department administrator (departmental)</a:t>
            </a:r>
            <a:endParaRPr lang="en-US" sz="1400">
              <a:ea typeface="Calibri" panose="020F0502020204030204"/>
              <a:cs typeface="Calibri" panose="020F0502020204030204"/>
            </a:endParaRPr>
          </a:p>
          <a:p>
            <a:pPr marL="285750" indent="-285750">
              <a:buFont typeface="Arial,Sans-Serif"/>
              <a:buChar char="•"/>
            </a:pPr>
            <a:r>
              <a:rPr lang="en-US" sz="1400">
                <a:ea typeface="+mn-lt"/>
                <a:cs typeface="+mn-lt"/>
                <a:hlinkClick r:id="rId2"/>
              </a:rPr>
              <a:t>UBCO Human Resources</a:t>
            </a:r>
            <a:r>
              <a:rPr lang="en-US" sz="1400">
                <a:ea typeface="+mn-lt"/>
                <a:cs typeface="+mn-lt"/>
              </a:rPr>
              <a:t> (campus-wide)</a:t>
            </a:r>
          </a:p>
          <a:p>
            <a:pPr marL="285750" indent="-285750">
              <a:buFont typeface="Arial"/>
              <a:buChar char="•"/>
            </a:pPr>
            <a:endParaRPr lang="en-US" sz="1400">
              <a:ea typeface="+mn-lt"/>
              <a:cs typeface="+mn-lt"/>
            </a:endParaRPr>
          </a:p>
          <a:p>
            <a:endParaRPr lang="en-US" sz="1400" b="1">
              <a:ea typeface="+mn-lt"/>
              <a:cs typeface="+mn-lt"/>
            </a:endParaRPr>
          </a:p>
          <a:p>
            <a:endParaRPr lang="en-US" sz="1400">
              <a:ea typeface="+mn-lt"/>
              <a:cs typeface="+mn-lt"/>
            </a:endParaRPr>
          </a:p>
        </p:txBody>
      </p:sp>
      <p:sp>
        <p:nvSpPr>
          <p:cNvPr id="23" name="Title 2">
            <a:extLst>
              <a:ext uri="{FF2B5EF4-FFF2-40B4-BE49-F238E27FC236}">
                <a16:creationId xmlns:a16="http://schemas.microsoft.com/office/drawing/2014/main" id="{6B119F39-4B85-4B5E-B8E9-7BD548898624}"/>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rPr>
              <a:t>Welcome Email(s)</a:t>
            </a:r>
            <a:endParaRPr lang="en-US"/>
          </a:p>
        </p:txBody>
      </p:sp>
      <p:sp>
        <p:nvSpPr>
          <p:cNvPr id="25" name="Text Placeholder 1">
            <a:extLst>
              <a:ext uri="{FF2B5EF4-FFF2-40B4-BE49-F238E27FC236}">
                <a16:creationId xmlns:a16="http://schemas.microsoft.com/office/drawing/2014/main" id="{F492A20E-0075-4D2E-96DC-CE09C2BE6C8C}"/>
              </a:ext>
            </a:extLst>
          </p:cNvPr>
          <p:cNvSpPr txBox="1">
            <a:spLocks/>
          </p:cNvSpPr>
          <p:nvPr/>
        </p:nvSpPr>
        <p:spPr>
          <a:xfrm>
            <a:off x="6587044" y="1072965"/>
            <a:ext cx="3722670"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(departmental)</a:t>
            </a:r>
            <a:endParaRPr lang="en-US"/>
          </a:p>
          <a:p>
            <a:pPr marL="285750" indent="-285750">
              <a:buFont typeface="Wingdings,Sans-Serif"/>
              <a:buChar char="ü"/>
            </a:pPr>
            <a:r>
              <a:rPr lang="en-US" sz="1400">
                <a:ea typeface="+mn-lt"/>
                <a:cs typeface="+mn-lt"/>
              </a:rPr>
              <a:t>First day information</a:t>
            </a:r>
          </a:p>
          <a:p>
            <a:pPr marL="285750" indent="-285750">
              <a:buFont typeface="Wingdings"/>
              <a:buChar char="ü"/>
            </a:pPr>
            <a:r>
              <a:rPr lang="en-US" sz="1400">
                <a:ea typeface="+mn-lt"/>
                <a:cs typeface="+mn-lt"/>
              </a:rPr>
              <a:t>Access setup details: </a:t>
            </a:r>
            <a:r>
              <a:rPr lang="en-US" sz="1400" i="1">
                <a:ea typeface="+mn-lt"/>
                <a:cs typeface="+mn-lt"/>
              </a:rPr>
              <a:t>UBC Card, CWL, </a:t>
            </a:r>
            <a:r>
              <a:rPr lang="en-US" sz="1400" i="1" err="1">
                <a:ea typeface="+mn-lt"/>
                <a:cs typeface="+mn-lt"/>
              </a:rPr>
              <a:t>FASmail</a:t>
            </a:r>
            <a:endParaRPr lang="en-US" sz="1400" i="1">
              <a:ea typeface="+mn-lt"/>
              <a:cs typeface="+mn-lt"/>
            </a:endParaRPr>
          </a:p>
          <a:p>
            <a:pPr marL="285750" indent="-285750">
              <a:buFont typeface="Wingdings"/>
              <a:buChar char="ü"/>
            </a:pPr>
            <a:r>
              <a:rPr lang="en-US" sz="1400">
                <a:ea typeface="+mn-lt"/>
                <a:cs typeface="+mn-lt"/>
              </a:rPr>
              <a:t>Workday onboarding and required trainings</a:t>
            </a:r>
            <a:endParaRPr lang="en-US">
              <a:ea typeface="Calibri"/>
              <a:cs typeface="Calibri"/>
            </a:endParaRPr>
          </a:p>
          <a:p>
            <a:pPr marL="285750" indent="-285750">
              <a:buFont typeface="Wingdings"/>
              <a:buChar char="ü"/>
            </a:pPr>
            <a:r>
              <a:rPr lang="en-US" sz="1400">
                <a:ea typeface="+mn-lt"/>
                <a:cs typeface="+mn-lt"/>
              </a:rPr>
              <a:t>Faculty/department onboarding resources</a:t>
            </a:r>
          </a:p>
          <a:p>
            <a:pPr marL="285750" indent="-285750">
              <a:buFont typeface="Wingdings"/>
              <a:buChar char="ü"/>
            </a:pPr>
            <a:r>
              <a:rPr lang="en-US" sz="1400">
                <a:ea typeface="+mn-lt"/>
                <a:cs typeface="+mn-lt"/>
              </a:rPr>
              <a:t>Collective agreements (if applicable)</a:t>
            </a:r>
          </a:p>
          <a:p>
            <a:pPr marL="285750" indent="-285750">
              <a:buFont typeface="Wingdings"/>
              <a:buChar char="ü"/>
            </a:pPr>
            <a:r>
              <a:rPr lang="en-US" sz="1400">
                <a:ea typeface="+mn-lt"/>
                <a:cs typeface="+mn-lt"/>
              </a:rPr>
              <a:t>Payroll and benefits information/webpages</a:t>
            </a:r>
          </a:p>
          <a:p>
            <a:pPr marL="285750" indent="-285750">
              <a:buFont typeface="Wingdings"/>
              <a:buChar char="ü"/>
            </a:pPr>
            <a:r>
              <a:rPr lang="en-US" sz="1400">
                <a:ea typeface="Calibri"/>
                <a:cs typeface="Calibri"/>
              </a:rPr>
              <a:t>Wayfinding and/or commute options</a:t>
            </a:r>
          </a:p>
          <a:p>
            <a:pPr marL="285750" indent="-285750">
              <a:buFont typeface="Wingdings"/>
              <a:buChar char="ü"/>
            </a:pPr>
            <a:endParaRPr lang="en-US" sz="1000">
              <a:ea typeface="Calibri"/>
              <a:cs typeface="Calibri"/>
            </a:endParaRPr>
          </a:p>
          <a:p>
            <a:r>
              <a:rPr lang="en-US" sz="1400" b="1">
                <a:ea typeface="Calibri"/>
                <a:cs typeface="Calibri"/>
              </a:rPr>
              <a:t>Key content may include (campus-wide)</a:t>
            </a:r>
          </a:p>
          <a:p>
            <a:pPr marL="285750" indent="-285750">
              <a:buFont typeface="Wingdings"/>
              <a:buChar char="ü"/>
            </a:pPr>
            <a:r>
              <a:rPr lang="en-US" sz="1400">
                <a:ea typeface="Calibri"/>
                <a:cs typeface="Calibri"/>
              </a:rPr>
              <a:t>General onboarding checklist</a:t>
            </a:r>
          </a:p>
          <a:p>
            <a:pPr marL="285750" indent="-285750">
              <a:buFont typeface="Wingdings"/>
              <a:buChar char="ü"/>
            </a:pPr>
            <a:r>
              <a:rPr lang="en-US" sz="1400">
                <a:ea typeface="Calibri"/>
                <a:cs typeface="Calibri"/>
              </a:rPr>
              <a:t>Campus-wide orientations events and courses</a:t>
            </a:r>
            <a:endParaRPr lang="en-US" sz="1400" b="1" i="1">
              <a:ea typeface="Calibri"/>
              <a:cs typeface="Calibri"/>
            </a:endParaRPr>
          </a:p>
          <a:p>
            <a:pPr marL="285750" indent="-285750">
              <a:buFont typeface="Wingdings"/>
              <a:buChar char="ü"/>
            </a:pPr>
            <a:r>
              <a:rPr lang="en-US" sz="1400">
                <a:ea typeface="Calibri"/>
                <a:cs typeface="Calibri"/>
              </a:rPr>
              <a:t>General Workday and benefits resources</a:t>
            </a:r>
            <a:endParaRPr lang="en-US" sz="1400" b="1" i="1">
              <a:ea typeface="Calibri"/>
              <a:cs typeface="Calibri"/>
            </a:endParaRPr>
          </a:p>
          <a:p>
            <a:pPr marL="285750" indent="-285750">
              <a:buFont typeface="Wingdings"/>
              <a:buChar char="ü"/>
            </a:pPr>
            <a:r>
              <a:rPr lang="en-US" sz="1400">
                <a:ea typeface="Calibri"/>
                <a:cs typeface="Calibri"/>
              </a:rPr>
              <a:t>Support services relevant to new hires</a:t>
            </a:r>
          </a:p>
          <a:p>
            <a:pPr marL="285750" indent="-285750">
              <a:buFont typeface="Wingdings"/>
              <a:buChar char="ü"/>
            </a:pPr>
            <a:endParaRPr lang="en-US" sz="1400">
              <a:ea typeface="Calibri"/>
              <a:cs typeface="Calibri"/>
            </a:endParaRPr>
          </a:p>
          <a:p>
            <a:endParaRPr lang="en-US" sz="1400">
              <a:ea typeface="Calibri"/>
              <a:cs typeface="Calibri"/>
            </a:endParaRPr>
          </a:p>
        </p:txBody>
      </p:sp>
      <p:pic>
        <p:nvPicPr>
          <p:cNvPr id="27" name="Graphic 18" descr="Schoolhouse with solid fill">
            <a:extLst>
              <a:ext uri="{FF2B5EF4-FFF2-40B4-BE49-F238E27FC236}">
                <a16:creationId xmlns:a16="http://schemas.microsoft.com/office/drawing/2014/main" id="{CA2519B1-EB99-40AB-8168-C87FAD31E1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308" y="5571358"/>
            <a:ext cx="643003" cy="643003"/>
          </a:xfrm>
          <a:prstGeom prst="rect">
            <a:avLst/>
          </a:prstGeom>
        </p:spPr>
      </p:pic>
      <p:sp>
        <p:nvSpPr>
          <p:cNvPr id="29" name="TextBox 19">
            <a:extLst>
              <a:ext uri="{FF2B5EF4-FFF2-40B4-BE49-F238E27FC236}">
                <a16:creationId xmlns:a16="http://schemas.microsoft.com/office/drawing/2014/main" id="{42B2C5CE-34F3-4E27-AE17-D3045156CCE8}"/>
              </a:ext>
            </a:extLst>
          </p:cNvPr>
          <p:cNvSpPr txBox="1"/>
          <p:nvPr/>
        </p:nvSpPr>
        <p:spPr>
          <a:xfrm>
            <a:off x="1224012" y="5696188"/>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31" name="Graphic 3" descr="Inbox Check outline">
            <a:extLst>
              <a:ext uri="{FF2B5EF4-FFF2-40B4-BE49-F238E27FC236}">
                <a16:creationId xmlns:a16="http://schemas.microsoft.com/office/drawing/2014/main" id="{A023A9DD-4046-48EA-A086-50934998BF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5018" y="5564284"/>
            <a:ext cx="643003" cy="643003"/>
          </a:xfrm>
          <a:prstGeom prst="rect">
            <a:avLst/>
          </a:prstGeom>
        </p:spPr>
      </p:pic>
      <p:sp>
        <p:nvSpPr>
          <p:cNvPr id="33" name="TextBox 19">
            <a:extLst>
              <a:ext uri="{FF2B5EF4-FFF2-40B4-BE49-F238E27FC236}">
                <a16:creationId xmlns:a16="http://schemas.microsoft.com/office/drawing/2014/main" id="{1FD9EA97-0F7C-422E-8D59-2207F9D5BAB9}"/>
              </a:ext>
            </a:extLst>
          </p:cNvPr>
          <p:cNvSpPr txBox="1"/>
          <p:nvPr/>
        </p:nvSpPr>
        <p:spPr>
          <a:xfrm>
            <a:off x="317987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Task</a:t>
            </a:r>
            <a:endParaRPr lang="en-US"/>
          </a:p>
        </p:txBody>
      </p:sp>
      <p:pic>
        <p:nvPicPr>
          <p:cNvPr id="35" name="Graphic 5" descr="Person eating with solid fill">
            <a:extLst>
              <a:ext uri="{FF2B5EF4-FFF2-40B4-BE49-F238E27FC236}">
                <a16:creationId xmlns:a16="http://schemas.microsoft.com/office/drawing/2014/main" id="{FFFD6BDD-FE2A-4002-BA90-E7E776500F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59695" y="5617098"/>
            <a:ext cx="643003" cy="643003"/>
          </a:xfrm>
          <a:prstGeom prst="rect">
            <a:avLst/>
          </a:prstGeom>
        </p:spPr>
      </p:pic>
      <p:sp>
        <p:nvSpPr>
          <p:cNvPr id="36" name="TextBox 19">
            <a:extLst>
              <a:ext uri="{FF2B5EF4-FFF2-40B4-BE49-F238E27FC236}">
                <a16:creationId xmlns:a16="http://schemas.microsoft.com/office/drawing/2014/main" id="{D46B41C1-4A6F-4DBE-B3D3-860D791BFBFE}"/>
              </a:ext>
            </a:extLst>
          </p:cNvPr>
          <p:cNvSpPr txBox="1"/>
          <p:nvPr/>
        </p:nvSpPr>
        <p:spPr>
          <a:xfrm>
            <a:off x="4806310" y="5789069"/>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pic>
        <p:nvPicPr>
          <p:cNvPr id="37" name="Graphic 8" descr="Hourglass Full outline">
            <a:extLst>
              <a:ext uri="{FF2B5EF4-FFF2-40B4-BE49-F238E27FC236}">
                <a16:creationId xmlns:a16="http://schemas.microsoft.com/office/drawing/2014/main" id="{129A0F95-EE6D-4BD3-BB62-BF91F0CA3C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38564" y="5627213"/>
            <a:ext cx="643003" cy="643003"/>
          </a:xfrm>
          <a:prstGeom prst="rect">
            <a:avLst/>
          </a:prstGeom>
        </p:spPr>
      </p:pic>
      <p:sp>
        <p:nvSpPr>
          <p:cNvPr id="38" name="TextBox 19">
            <a:extLst>
              <a:ext uri="{FF2B5EF4-FFF2-40B4-BE49-F238E27FC236}">
                <a16:creationId xmlns:a16="http://schemas.microsoft.com/office/drawing/2014/main" id="{4BBBB2AB-6425-43AC-BA6A-20B4062F3440}"/>
              </a:ext>
            </a:extLst>
          </p:cNvPr>
          <p:cNvSpPr txBox="1"/>
          <p:nvPr/>
        </p:nvSpPr>
        <p:spPr>
          <a:xfrm>
            <a:off x="6847448"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10-15 minutes</a:t>
            </a:r>
            <a:endParaRPr lang="en-US" sz="1400" b="1">
              <a:latin typeface="Calibri"/>
              <a:cs typeface="Arial"/>
            </a:endParaRPr>
          </a:p>
        </p:txBody>
      </p:sp>
      <p:pic>
        <p:nvPicPr>
          <p:cNvPr id="39" name="Graphic 10" descr="Monthly calendar with solid fill">
            <a:extLst>
              <a:ext uri="{FF2B5EF4-FFF2-40B4-BE49-F238E27FC236}">
                <a16:creationId xmlns:a16="http://schemas.microsoft.com/office/drawing/2014/main" id="{FB3EF857-E01F-455B-BC3F-4CCD1F127F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82570" y="5637653"/>
            <a:ext cx="643003" cy="632565"/>
          </a:xfrm>
          <a:prstGeom prst="rect">
            <a:avLst/>
          </a:prstGeom>
        </p:spPr>
      </p:pic>
      <p:sp>
        <p:nvSpPr>
          <p:cNvPr id="40" name="TextBox 19">
            <a:extLst>
              <a:ext uri="{FF2B5EF4-FFF2-40B4-BE49-F238E27FC236}">
                <a16:creationId xmlns:a16="http://schemas.microsoft.com/office/drawing/2014/main" id="{1AFEBD40-CACD-4711-9F60-0A1525F7346B}"/>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Once when hired</a:t>
            </a:r>
            <a:endParaRPr lang="en-US" sz="1400" b="1">
              <a:latin typeface="Calibri"/>
              <a:cs typeface="Arial"/>
            </a:endParaRPr>
          </a:p>
        </p:txBody>
      </p:sp>
      <p:sp>
        <p:nvSpPr>
          <p:cNvPr id="41" name="Rectangle 40">
            <a:hlinkClick r:id="rId13" action="ppaction://hlinksldjump"/>
            <a:extLst>
              <a:ext uri="{FF2B5EF4-FFF2-40B4-BE49-F238E27FC236}">
                <a16:creationId xmlns:a16="http://schemas.microsoft.com/office/drawing/2014/main" id="{365BD7EB-F77A-4C30-A760-D513A65F6D73}"/>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340493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
            <a:extLst>
              <a:ext uri="{FF2B5EF4-FFF2-40B4-BE49-F238E27FC236}">
                <a16:creationId xmlns:a16="http://schemas.microsoft.com/office/drawing/2014/main" id="{A5043151-17EB-4647-B3C5-FE1095D50B71}"/>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ea typeface="Calibri"/>
                <a:cs typeface="Calibri"/>
              </a:rPr>
              <a:t>A series of Workday Onboarding tasks are sent to new faculty, staff and student employees via Workday email notifications if they have not yet completed profile setup from a previous role at UBC. Any required tasks are to be completed</a:t>
            </a:r>
            <a:r>
              <a:rPr lang="en-US" sz="1400">
                <a:ea typeface="+mn-lt"/>
                <a:cs typeface="+mn-lt"/>
              </a:rPr>
              <a:t> within their first 3 days of employment.</a:t>
            </a:r>
            <a:r>
              <a:rPr lang="en-US" sz="1400">
                <a:ea typeface="Calibri"/>
                <a:cs typeface="Calibri"/>
              </a:rPr>
              <a:t> </a:t>
            </a:r>
            <a:endParaRPr lang="en-US" sz="1400">
              <a:ea typeface="+mn-lt"/>
              <a:cs typeface="+mn-lt"/>
            </a:endParaRPr>
          </a:p>
          <a:p>
            <a:endParaRPr lang="en-US" sz="1000">
              <a:ea typeface="+mn-lt"/>
              <a:cs typeface="+mn-lt"/>
            </a:endParaRPr>
          </a:p>
          <a:p>
            <a:r>
              <a:rPr lang="en-US" sz="1400">
                <a:ea typeface="+mn-lt"/>
                <a:cs typeface="+mn-lt"/>
              </a:rPr>
              <a:t>Managers and administrators can view a new hire's onboarding completion status in Workday by running the </a:t>
            </a:r>
            <a:r>
              <a:rPr lang="en-US" sz="1400" i="1">
                <a:solidFill>
                  <a:srgbClr val="212121"/>
                </a:solidFill>
                <a:ea typeface="+mn-lt"/>
                <a:cs typeface="+mn-lt"/>
              </a:rPr>
              <a:t>‘</a:t>
            </a:r>
            <a:r>
              <a:rPr lang="en-US" sz="1400" i="1">
                <a:ea typeface="+mn-lt"/>
                <a:cs typeface="+mn-lt"/>
                <a:hlinkClick r:id="rId2"/>
              </a:rPr>
              <a:t>Onboarding Status Summary – Distributed</a:t>
            </a:r>
            <a:r>
              <a:rPr lang="en-US" sz="1400" i="1">
                <a:solidFill>
                  <a:srgbClr val="212121"/>
                </a:solidFill>
                <a:ea typeface="+mn-lt"/>
                <a:cs typeface="+mn-lt"/>
              </a:rPr>
              <a:t>’ </a:t>
            </a:r>
            <a:r>
              <a:rPr lang="en-US" sz="1400">
                <a:ea typeface="+mn-lt"/>
                <a:cs typeface="+mn-lt"/>
              </a:rPr>
              <a:t>report (CWL required). </a:t>
            </a:r>
            <a:endParaRPr lang="en-US">
              <a:ea typeface="Calibri"/>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
              <a:buChar char="•"/>
            </a:pPr>
            <a:r>
              <a:rPr lang="en-US" sz="1400">
                <a:ea typeface="+mn-lt"/>
                <a:cs typeface="+mn-lt"/>
                <a:hlinkClick r:id="rId3"/>
              </a:rPr>
              <a:t>Integrated Service Centre</a:t>
            </a:r>
            <a:r>
              <a:rPr lang="en-US" sz="1400" b="1">
                <a:ea typeface="+mn-lt"/>
                <a:cs typeface="+mn-lt"/>
              </a:rPr>
              <a:t> </a:t>
            </a:r>
            <a:r>
              <a:rPr lang="en-US" sz="1400">
                <a:ea typeface="+mn-lt"/>
                <a:cs typeface="+mn-lt"/>
              </a:rPr>
              <a:t>(Workday, payroll and IT support)</a:t>
            </a:r>
          </a:p>
          <a:p>
            <a:pPr marL="285750" indent="-285750">
              <a:buFont typeface="Arial"/>
              <a:buChar char="•"/>
            </a:pPr>
            <a:r>
              <a:rPr lang="en-US" sz="1400">
                <a:ea typeface="+mn-lt"/>
                <a:cs typeface="+mn-lt"/>
                <a:hlinkClick r:id="rId4"/>
              </a:rPr>
              <a:t>UBC Benefits team</a:t>
            </a:r>
            <a:r>
              <a:rPr lang="en-US" sz="1400">
                <a:ea typeface="+mn-lt"/>
                <a:cs typeface="+mn-lt"/>
              </a:rPr>
              <a:t> (Benefits inquiries)</a:t>
            </a:r>
            <a:endParaRPr lang="en-US" sz="1400">
              <a:solidFill>
                <a:srgbClr val="000000"/>
              </a:solidFill>
              <a:ea typeface="+mn-lt"/>
              <a:cs typeface="+mn-lt"/>
            </a:endParaRP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25" name="Title 2">
            <a:extLst>
              <a:ext uri="{FF2B5EF4-FFF2-40B4-BE49-F238E27FC236}">
                <a16:creationId xmlns:a16="http://schemas.microsoft.com/office/drawing/2014/main" id="{833C3A02-0048-4886-BA2F-A8126F388105}"/>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5"/>
              </a:rPr>
              <a:t>Workday Onboarding</a:t>
            </a:r>
            <a:endParaRPr lang="en-US"/>
          </a:p>
        </p:txBody>
      </p:sp>
      <p:sp>
        <p:nvSpPr>
          <p:cNvPr id="27" name="Text Placeholder 1">
            <a:extLst>
              <a:ext uri="{FF2B5EF4-FFF2-40B4-BE49-F238E27FC236}">
                <a16:creationId xmlns:a16="http://schemas.microsoft.com/office/drawing/2014/main" id="{0ED92566-D5E9-4472-845D-130B10458B51}"/>
              </a:ext>
            </a:extLst>
          </p:cNvPr>
          <p:cNvSpPr txBox="1">
            <a:spLocks/>
          </p:cNvSpPr>
          <p:nvPr/>
        </p:nvSpPr>
        <p:spPr>
          <a:xfrm>
            <a:off x="6587044" y="1072965"/>
            <a:ext cx="3722670"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a:t>
            </a:r>
            <a:endParaRPr lang="en-US"/>
          </a:p>
          <a:p>
            <a:pPr marL="285750" indent="-285750">
              <a:buFont typeface="Wingdings,Sans-Serif"/>
              <a:buChar char="ü"/>
            </a:pPr>
            <a:r>
              <a:rPr lang="en-US" sz="1400">
                <a:ea typeface="+mn-lt"/>
                <a:cs typeface="+mn-lt"/>
              </a:rPr>
              <a:t>Direct deposit setup</a:t>
            </a:r>
            <a:endParaRPr lang="en-US" sz="1400">
              <a:ea typeface="Calibri"/>
              <a:cs typeface="Calibri"/>
            </a:endParaRPr>
          </a:p>
          <a:p>
            <a:pPr marL="285750" indent="-285750">
              <a:buFont typeface="Wingdings,Sans-Serif"/>
              <a:buChar char="ü"/>
            </a:pPr>
            <a:r>
              <a:rPr lang="en-US" sz="1400">
                <a:ea typeface="Calibri"/>
                <a:cs typeface="Calibri"/>
              </a:rPr>
              <a:t>Edit contact information</a:t>
            </a:r>
          </a:p>
          <a:p>
            <a:pPr marL="285750" indent="-285750">
              <a:buFont typeface="Wingdings,Sans-Serif"/>
              <a:buChar char="ü"/>
            </a:pPr>
            <a:r>
              <a:rPr lang="en-US" sz="1400">
                <a:ea typeface="Calibri"/>
                <a:cs typeface="Calibri"/>
              </a:rPr>
              <a:t>Edit personal information</a:t>
            </a:r>
          </a:p>
          <a:p>
            <a:pPr marL="285750" indent="-285750">
              <a:buFont typeface="Wingdings,Sans-Serif"/>
              <a:buChar char="ü"/>
            </a:pPr>
            <a:r>
              <a:rPr lang="en-US" sz="1400">
                <a:ea typeface="Calibri"/>
                <a:cs typeface="Calibri"/>
              </a:rPr>
              <a:t>Edit government IDs</a:t>
            </a:r>
          </a:p>
          <a:p>
            <a:pPr marL="285750" indent="-285750">
              <a:buFont typeface="Wingdings,Sans-Serif"/>
              <a:buChar char="ü"/>
            </a:pPr>
            <a:r>
              <a:rPr lang="en-US" sz="1400">
                <a:ea typeface="Calibri"/>
                <a:cs typeface="Calibri"/>
              </a:rPr>
              <a:t>Add work/study permit (if applicable)</a:t>
            </a:r>
          </a:p>
          <a:p>
            <a:pPr marL="285750" indent="-285750">
              <a:buFont typeface="Wingdings,Sans-Serif"/>
              <a:buChar char="ü"/>
            </a:pPr>
            <a:r>
              <a:rPr lang="en-US" sz="1400">
                <a:ea typeface="Calibri"/>
                <a:cs typeface="Calibri"/>
              </a:rPr>
              <a:t>Benefits elections (if eligible for benefits)</a:t>
            </a:r>
          </a:p>
          <a:p>
            <a:pPr marL="285750" indent="-285750">
              <a:buFont typeface="Wingdings,Sans-Serif"/>
              <a:buChar char="ü"/>
            </a:pPr>
            <a:r>
              <a:rPr lang="en-US" sz="1400">
                <a:ea typeface="Calibri"/>
                <a:cs typeface="Calibri"/>
              </a:rPr>
              <a:t>Federal and provincial tax elections</a:t>
            </a:r>
          </a:p>
          <a:p>
            <a:pPr marL="285750" indent="-285750">
              <a:buFont typeface="Wingdings,Sans-Serif"/>
              <a:buChar char="ü"/>
            </a:pPr>
            <a:endParaRPr lang="en-US" sz="1400">
              <a:ea typeface="Calibri"/>
              <a:cs typeface="Calibri"/>
            </a:endParaRPr>
          </a:p>
          <a:p>
            <a:pPr marL="285750" indent="-285750">
              <a:buFont typeface="Arial,Sans-Serif"/>
              <a:buChar char="•"/>
            </a:pPr>
            <a:r>
              <a:rPr lang="en-US" sz="1400">
                <a:solidFill>
                  <a:srgbClr val="0055B7"/>
                </a:solidFill>
                <a:ea typeface="Calibri"/>
                <a:cs typeface="Calibri"/>
                <a:hlinkClick r:id="rId6">
                  <a:extLst>
                    <a:ext uri="{A12FA001-AC4F-418D-AE19-62706E023703}">
                      <ahyp:hlinkClr xmlns:ahyp="http://schemas.microsoft.com/office/drawing/2018/hyperlinkcolor" val="tx"/>
                    </a:ext>
                  </a:extLst>
                </a:hlinkClick>
              </a:rPr>
              <a:t>How to change your direct deposit in Workday</a:t>
            </a:r>
            <a:r>
              <a:rPr lang="en-US" sz="1400">
                <a:ea typeface="Calibri"/>
                <a:cs typeface="Calibri"/>
              </a:rPr>
              <a:t> </a:t>
            </a:r>
          </a:p>
          <a:p>
            <a:pPr marL="285750" indent="-285750">
              <a:buFont typeface="Arial,Sans-Serif"/>
              <a:buChar char="•"/>
            </a:pPr>
            <a:r>
              <a:rPr lang="en-US" sz="1400">
                <a:solidFill>
                  <a:srgbClr val="0055B7"/>
                </a:solidFill>
                <a:ea typeface="Calibri"/>
                <a:cs typeface="Calibri"/>
                <a:hlinkClick r:id="rId7">
                  <a:extLst>
                    <a:ext uri="{A12FA001-AC4F-418D-AE19-62706E023703}">
                      <ahyp:hlinkClr xmlns:ahyp="http://schemas.microsoft.com/office/drawing/2018/hyperlinkcolor" val="tx"/>
                    </a:ext>
                  </a:extLst>
                </a:hlinkClick>
              </a:rPr>
              <a:t>How to fill out tax elections </a:t>
            </a:r>
            <a:r>
              <a:rPr lang="en-US" sz="1400">
                <a:ea typeface="Calibri"/>
                <a:cs typeface="Calibri"/>
                <a:hlinkClick r:id="rId7"/>
              </a:rPr>
              <a:t>forms </a:t>
            </a:r>
            <a:r>
              <a:rPr lang="en-US" sz="1400">
                <a:solidFill>
                  <a:srgbClr val="0055B7"/>
                </a:solidFill>
                <a:ea typeface="Calibri"/>
                <a:cs typeface="Calibri"/>
                <a:hlinkClick r:id="rId7">
                  <a:extLst>
                    <a:ext uri="{A12FA001-AC4F-418D-AE19-62706E023703}">
                      <ahyp:hlinkClr xmlns:ahyp="http://schemas.microsoft.com/office/drawing/2018/hyperlinkcolor" val="tx"/>
                    </a:ext>
                  </a:extLst>
                </a:hlinkClick>
              </a:rPr>
              <a:t>in Workday</a:t>
            </a:r>
            <a:r>
              <a:rPr lang="en-US" sz="1400">
                <a:solidFill>
                  <a:schemeClr val="tx1">
                    <a:lumMod val="95000"/>
                    <a:lumOff val="5000"/>
                  </a:schemeClr>
                </a:solidFill>
                <a:ea typeface="Calibri"/>
                <a:cs typeface="Calibri"/>
              </a:rPr>
              <a:t> </a:t>
            </a:r>
          </a:p>
        </p:txBody>
      </p:sp>
      <p:pic>
        <p:nvPicPr>
          <p:cNvPr id="29" name="Graphic 18" descr="Schoolhouse with solid fill">
            <a:extLst>
              <a:ext uri="{FF2B5EF4-FFF2-40B4-BE49-F238E27FC236}">
                <a16:creationId xmlns:a16="http://schemas.microsoft.com/office/drawing/2014/main" id="{9CF3BC17-3CB6-4EDD-85AA-DE138FCD44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0308" y="5571358"/>
            <a:ext cx="643003" cy="643003"/>
          </a:xfrm>
          <a:prstGeom prst="rect">
            <a:avLst/>
          </a:prstGeom>
        </p:spPr>
      </p:pic>
      <p:sp>
        <p:nvSpPr>
          <p:cNvPr id="31" name="TextBox 19">
            <a:extLst>
              <a:ext uri="{FF2B5EF4-FFF2-40B4-BE49-F238E27FC236}">
                <a16:creationId xmlns:a16="http://schemas.microsoft.com/office/drawing/2014/main" id="{A1592408-30F6-40C2-ADAC-79B30AE9F7C0}"/>
              </a:ext>
            </a:extLst>
          </p:cNvPr>
          <p:cNvSpPr txBox="1"/>
          <p:nvPr/>
        </p:nvSpPr>
        <p:spPr>
          <a:xfrm>
            <a:off x="1224012" y="5696188"/>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33" name="Graphic 3" descr="Inbox Check outline">
            <a:extLst>
              <a:ext uri="{FF2B5EF4-FFF2-40B4-BE49-F238E27FC236}">
                <a16:creationId xmlns:a16="http://schemas.microsoft.com/office/drawing/2014/main" id="{235C7857-0E77-43D3-975B-F00F26D136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35018" y="5564284"/>
            <a:ext cx="643003" cy="643003"/>
          </a:xfrm>
          <a:prstGeom prst="rect">
            <a:avLst/>
          </a:prstGeom>
        </p:spPr>
      </p:pic>
      <p:sp>
        <p:nvSpPr>
          <p:cNvPr id="35" name="TextBox 19">
            <a:extLst>
              <a:ext uri="{FF2B5EF4-FFF2-40B4-BE49-F238E27FC236}">
                <a16:creationId xmlns:a16="http://schemas.microsoft.com/office/drawing/2014/main" id="{8DF5EA68-12A0-450A-8EB8-F441D18814AD}"/>
              </a:ext>
            </a:extLst>
          </p:cNvPr>
          <p:cNvSpPr txBox="1"/>
          <p:nvPr/>
        </p:nvSpPr>
        <p:spPr>
          <a:xfrm>
            <a:off x="317987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Task</a:t>
            </a:r>
            <a:endParaRPr lang="en-US"/>
          </a:p>
        </p:txBody>
      </p:sp>
      <p:pic>
        <p:nvPicPr>
          <p:cNvPr id="36" name="Graphic 5" descr="Person eating with solid fill">
            <a:extLst>
              <a:ext uri="{FF2B5EF4-FFF2-40B4-BE49-F238E27FC236}">
                <a16:creationId xmlns:a16="http://schemas.microsoft.com/office/drawing/2014/main" id="{5335D309-5444-4581-9323-8956DDAD27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59695" y="5617098"/>
            <a:ext cx="643003" cy="643003"/>
          </a:xfrm>
          <a:prstGeom prst="rect">
            <a:avLst/>
          </a:prstGeom>
        </p:spPr>
      </p:pic>
      <p:sp>
        <p:nvSpPr>
          <p:cNvPr id="37" name="TextBox 19">
            <a:extLst>
              <a:ext uri="{FF2B5EF4-FFF2-40B4-BE49-F238E27FC236}">
                <a16:creationId xmlns:a16="http://schemas.microsoft.com/office/drawing/2014/main" id="{1FDC83F1-F51D-427C-8D6C-8F7F8DCE3AD2}"/>
              </a:ext>
            </a:extLst>
          </p:cNvPr>
          <p:cNvSpPr txBox="1"/>
          <p:nvPr/>
        </p:nvSpPr>
        <p:spPr>
          <a:xfrm>
            <a:off x="4806310" y="5789069"/>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pic>
        <p:nvPicPr>
          <p:cNvPr id="38" name="Graphic 8" descr="Hourglass Full outline">
            <a:extLst>
              <a:ext uri="{FF2B5EF4-FFF2-40B4-BE49-F238E27FC236}">
                <a16:creationId xmlns:a16="http://schemas.microsoft.com/office/drawing/2014/main" id="{17E52696-B208-46DE-85B3-1B81A19E86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38564" y="5627213"/>
            <a:ext cx="643003" cy="643003"/>
          </a:xfrm>
          <a:prstGeom prst="rect">
            <a:avLst/>
          </a:prstGeom>
        </p:spPr>
      </p:pic>
      <p:sp>
        <p:nvSpPr>
          <p:cNvPr id="39" name="TextBox 19">
            <a:extLst>
              <a:ext uri="{FF2B5EF4-FFF2-40B4-BE49-F238E27FC236}">
                <a16:creationId xmlns:a16="http://schemas.microsoft.com/office/drawing/2014/main" id="{B6EB7327-998C-42E0-B531-2B8911B93A25}"/>
              </a:ext>
            </a:extLst>
          </p:cNvPr>
          <p:cNvSpPr txBox="1"/>
          <p:nvPr/>
        </p:nvSpPr>
        <p:spPr>
          <a:xfrm>
            <a:off x="6847448"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20-30 minutes</a:t>
            </a:r>
            <a:endParaRPr lang="en-US" sz="1400" b="1">
              <a:latin typeface="Calibri"/>
              <a:cs typeface="Arial"/>
            </a:endParaRPr>
          </a:p>
        </p:txBody>
      </p:sp>
      <p:pic>
        <p:nvPicPr>
          <p:cNvPr id="40" name="Graphic 10" descr="Monthly calendar with solid fill">
            <a:extLst>
              <a:ext uri="{FF2B5EF4-FFF2-40B4-BE49-F238E27FC236}">
                <a16:creationId xmlns:a16="http://schemas.microsoft.com/office/drawing/2014/main" id="{96200ED9-A3DC-4E11-817C-767B8885E61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82570" y="5637653"/>
            <a:ext cx="643003" cy="632565"/>
          </a:xfrm>
          <a:prstGeom prst="rect">
            <a:avLst/>
          </a:prstGeom>
        </p:spPr>
      </p:pic>
      <p:sp>
        <p:nvSpPr>
          <p:cNvPr id="41" name="TextBox 19">
            <a:extLst>
              <a:ext uri="{FF2B5EF4-FFF2-40B4-BE49-F238E27FC236}">
                <a16:creationId xmlns:a16="http://schemas.microsoft.com/office/drawing/2014/main" id="{8F8ECF8A-957B-4C7C-A062-1571BE022CE4}"/>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Once when hired</a:t>
            </a:r>
            <a:endParaRPr lang="en-US" sz="1400" b="1">
              <a:latin typeface="Calibri"/>
              <a:cs typeface="Arial"/>
            </a:endParaRPr>
          </a:p>
        </p:txBody>
      </p:sp>
      <p:sp>
        <p:nvSpPr>
          <p:cNvPr id="42" name="Rectangle 41">
            <a:hlinkClick r:id="rId18" action="ppaction://hlinksldjump"/>
            <a:extLst>
              <a:ext uri="{FF2B5EF4-FFF2-40B4-BE49-F238E27FC236}">
                <a16:creationId xmlns:a16="http://schemas.microsoft.com/office/drawing/2014/main" id="{7CCF1B25-80A5-4C6A-B94D-737439053BBC}"/>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569505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A8337E6D-8B17-41D7-8A3E-CA45F22A72C5}"/>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ea typeface="Calibri"/>
                <a:cs typeface="Calibri"/>
              </a:rPr>
              <a:t>Prior to and during the first weeks of new hire onboarding, UBC IT supports department administrators to ensure new hires are set up with required email and IT access, software and hardware. </a:t>
            </a:r>
          </a:p>
          <a:p>
            <a:endParaRPr lang="en-US" sz="1000">
              <a:ea typeface="Calibri" panose="020F0502020204030204"/>
              <a:cs typeface="Calibri" panose="020F0502020204030204"/>
            </a:endParaRPr>
          </a:p>
          <a:p>
            <a:r>
              <a:rPr lang="en-US" sz="1400">
                <a:ea typeface="+mn-lt"/>
                <a:cs typeface="+mn-lt"/>
              </a:rPr>
              <a:t>It is recommended for hiring managers or department administrators to submit the </a:t>
            </a:r>
            <a:r>
              <a:rPr lang="en-US" sz="1400">
                <a:ea typeface="+mn-lt"/>
                <a:cs typeface="+mn-lt"/>
                <a:hlinkClick r:id="rId2"/>
              </a:rPr>
              <a:t>Employee IT Onboarding Form</a:t>
            </a:r>
            <a:r>
              <a:rPr lang="en-US" sz="1400">
                <a:ea typeface="+mn-lt"/>
                <a:cs typeface="+mn-lt"/>
              </a:rPr>
              <a:t> (CWL required) at least two weeks prior to the new hire's start date to ensure setup can be completed before their first day at work. </a:t>
            </a:r>
            <a:endParaRPr lang="en-US">
              <a:ea typeface="Calibri"/>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
              <a:buChar char="•"/>
            </a:pPr>
            <a:r>
              <a:rPr lang="en-US" sz="1400">
                <a:ea typeface="+mn-lt"/>
                <a:cs typeface="+mn-lt"/>
                <a:hlinkClick r:id="rId3"/>
              </a:rPr>
              <a:t>UBCO IT Support</a:t>
            </a:r>
            <a:r>
              <a:rPr lang="en-US" sz="1400" b="1">
                <a:ea typeface="+mn-lt"/>
                <a:cs typeface="+mn-lt"/>
              </a:rPr>
              <a:t> </a:t>
            </a:r>
            <a:r>
              <a:rPr lang="en-US" sz="1400">
                <a:ea typeface="+mn-lt"/>
                <a:cs typeface="+mn-lt"/>
              </a:rPr>
              <a:t>(UBCO accounts, access and services)</a:t>
            </a:r>
          </a:p>
          <a:p>
            <a:pPr marL="285750" indent="-285750">
              <a:buFont typeface="Arial"/>
              <a:buChar char="•"/>
            </a:pPr>
            <a:r>
              <a:rPr lang="en-US" sz="1400">
                <a:ea typeface="+mn-lt"/>
                <a:cs typeface="+mn-lt"/>
              </a:rPr>
              <a:t>Department administrator (department accounts and access)</a:t>
            </a:r>
            <a:endParaRPr lang="en-US" sz="1400">
              <a:solidFill>
                <a:srgbClr val="000000"/>
              </a:solidFill>
              <a:ea typeface="+mn-lt"/>
              <a:cs typeface="+mn-lt"/>
            </a:endParaRP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23" name="Title 2">
            <a:extLst>
              <a:ext uri="{FF2B5EF4-FFF2-40B4-BE49-F238E27FC236}">
                <a16:creationId xmlns:a16="http://schemas.microsoft.com/office/drawing/2014/main" id="{B7AA879A-A83F-4894-9353-13AA4A07F820}"/>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2"/>
              </a:rPr>
              <a:t>UBCO IT Onboarding</a:t>
            </a:r>
            <a:endParaRPr lang="en-US">
              <a:hlinkClick r:id="rId2"/>
            </a:endParaRPr>
          </a:p>
        </p:txBody>
      </p:sp>
      <p:sp>
        <p:nvSpPr>
          <p:cNvPr id="25" name="Text Placeholder 1">
            <a:extLst>
              <a:ext uri="{FF2B5EF4-FFF2-40B4-BE49-F238E27FC236}">
                <a16:creationId xmlns:a16="http://schemas.microsoft.com/office/drawing/2014/main" id="{B2976E00-194E-4440-99CC-4B385EA8AF1B}"/>
              </a:ext>
            </a:extLst>
          </p:cNvPr>
          <p:cNvSpPr txBox="1">
            <a:spLocks/>
          </p:cNvSpPr>
          <p:nvPr/>
        </p:nvSpPr>
        <p:spPr>
          <a:xfrm>
            <a:off x="6587044" y="1072965"/>
            <a:ext cx="3722670"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a:t>
            </a:r>
            <a:endParaRPr lang="en-US"/>
          </a:p>
          <a:p>
            <a:pPr marL="285750" indent="-285750">
              <a:buFont typeface="Wingdings,Sans-Serif"/>
              <a:buChar char="ü"/>
            </a:pPr>
            <a:r>
              <a:rPr lang="en-US" sz="1400">
                <a:ea typeface="Calibri"/>
                <a:cs typeface="Calibri"/>
                <a:hlinkClick r:id="rId4"/>
              </a:rPr>
              <a:t>Faculty &amp; Staff Email (FASmail)</a:t>
            </a:r>
          </a:p>
          <a:p>
            <a:pPr marL="285750" indent="-285750">
              <a:buFont typeface="Wingdings,Sans-Serif"/>
              <a:buChar char="ü"/>
            </a:pPr>
            <a:r>
              <a:rPr lang="en-US" sz="1400">
                <a:ea typeface="Calibri"/>
                <a:cs typeface="Calibri"/>
                <a:hlinkClick r:id="rId5"/>
              </a:rPr>
              <a:t>Campus-wide Login (CWL)</a:t>
            </a:r>
            <a:r>
              <a:rPr lang="en-US" sz="1400">
                <a:ea typeface="Calibri"/>
                <a:cs typeface="Calibri"/>
              </a:rPr>
              <a:t> </a:t>
            </a:r>
          </a:p>
          <a:p>
            <a:pPr marL="285750" indent="-285750">
              <a:buFont typeface="Wingdings,Sans-Serif"/>
              <a:buChar char="ü"/>
            </a:pPr>
            <a:r>
              <a:rPr lang="en-US" sz="1400">
                <a:solidFill>
                  <a:srgbClr val="000000"/>
                </a:solidFill>
                <a:ea typeface="Calibri"/>
                <a:cs typeface="Calibri"/>
                <a:hlinkClick r:id="rId6"/>
              </a:rPr>
              <a:t>Multi-factor authentication (MFA)</a:t>
            </a:r>
            <a:endParaRPr lang="en-US" sz="1400">
              <a:solidFill>
                <a:srgbClr val="000000"/>
              </a:solidFill>
              <a:ea typeface="Calibri"/>
              <a:cs typeface="Calibri"/>
            </a:endParaRPr>
          </a:p>
          <a:p>
            <a:pPr marL="285750" indent="-285750">
              <a:buFont typeface="Wingdings,Sans-Serif"/>
              <a:buChar char="ü"/>
            </a:pPr>
            <a:r>
              <a:rPr lang="en-US" sz="1400">
                <a:solidFill>
                  <a:srgbClr val="000000"/>
                </a:solidFill>
                <a:ea typeface="Calibri"/>
                <a:cs typeface="Calibri"/>
              </a:rPr>
              <a:t>Academic systems </a:t>
            </a:r>
            <a:endParaRPr lang="en-US"/>
          </a:p>
          <a:p>
            <a:pPr marL="285750" indent="-285750">
              <a:buFont typeface="Wingdings,Sans-Serif"/>
              <a:buChar char="ü"/>
            </a:pPr>
            <a:r>
              <a:rPr lang="en-US" sz="1400">
                <a:ea typeface="Calibri"/>
                <a:cs typeface="Calibri"/>
              </a:rPr>
              <a:t>Business and administrative systems</a:t>
            </a:r>
          </a:p>
          <a:p>
            <a:pPr marL="285750" indent="-285750">
              <a:buFont typeface="Wingdings,Sans-Serif"/>
              <a:buChar char="ü"/>
            </a:pPr>
            <a:r>
              <a:rPr lang="en-US" sz="1400">
                <a:solidFill>
                  <a:srgbClr val="000000"/>
                </a:solidFill>
                <a:ea typeface="Calibri"/>
                <a:cs typeface="Calibri"/>
              </a:rPr>
              <a:t>Audio-visual and creative services</a:t>
            </a:r>
          </a:p>
          <a:p>
            <a:pPr marL="285750" indent="-285750">
              <a:buFont typeface="Wingdings,Sans-Serif"/>
              <a:buChar char="ü"/>
            </a:pPr>
            <a:r>
              <a:rPr lang="en-US" sz="1400">
                <a:solidFill>
                  <a:srgbClr val="000000"/>
                </a:solidFill>
                <a:ea typeface="Calibri"/>
                <a:cs typeface="Calibri"/>
              </a:rPr>
              <a:t>Collaboration tools</a:t>
            </a:r>
            <a:endParaRPr lang="en-US"/>
          </a:p>
          <a:p>
            <a:pPr marL="285750" indent="-285750">
              <a:buFont typeface="Wingdings,Sans-Serif"/>
              <a:buChar char="ü"/>
            </a:pPr>
            <a:r>
              <a:rPr lang="en-US" sz="1400">
                <a:solidFill>
                  <a:srgbClr val="000000"/>
                </a:solidFill>
                <a:ea typeface="Calibri"/>
                <a:cs typeface="Calibri"/>
              </a:rPr>
              <a:t>Computers and printers</a:t>
            </a:r>
          </a:p>
          <a:p>
            <a:pPr marL="285750" indent="-285750">
              <a:buFont typeface="Wingdings,Sans-Serif"/>
              <a:buChar char="ü"/>
            </a:pPr>
            <a:r>
              <a:rPr lang="en-US" sz="1400">
                <a:solidFill>
                  <a:srgbClr val="000000"/>
                </a:solidFill>
                <a:ea typeface="Calibri"/>
                <a:cs typeface="Calibri"/>
              </a:rPr>
              <a:t>Internet and voice services</a:t>
            </a:r>
          </a:p>
          <a:p>
            <a:pPr marL="285750" indent="-285750">
              <a:buFont typeface="Wingdings,Sans-Serif"/>
              <a:buChar char="ü"/>
            </a:pPr>
            <a:r>
              <a:rPr lang="en-US" sz="1400">
                <a:solidFill>
                  <a:srgbClr val="000000"/>
                </a:solidFill>
                <a:ea typeface="Calibri"/>
                <a:cs typeface="Calibri"/>
              </a:rPr>
              <a:t>Web publishing and hosting</a:t>
            </a:r>
          </a:p>
          <a:p>
            <a:pPr marL="285750" indent="-285750">
              <a:buFont typeface="Wingdings,Sans-Serif"/>
              <a:buChar char="ü"/>
            </a:pPr>
            <a:r>
              <a:rPr lang="en-US" sz="1400">
                <a:solidFill>
                  <a:srgbClr val="000000"/>
                </a:solidFill>
                <a:ea typeface="Calibri"/>
                <a:cs typeface="Calibri"/>
                <a:hlinkClick r:id="rId7"/>
              </a:rPr>
              <a:t>See full list of IT services</a:t>
            </a:r>
            <a:endParaRPr lang="en-US" sz="1400">
              <a:solidFill>
                <a:srgbClr val="000000"/>
              </a:solidFill>
              <a:ea typeface="Calibri"/>
              <a:cs typeface="Calibri"/>
            </a:endParaRPr>
          </a:p>
        </p:txBody>
      </p:sp>
      <p:pic>
        <p:nvPicPr>
          <p:cNvPr id="27" name="Graphic 18" descr="Schoolhouse with solid fill">
            <a:extLst>
              <a:ext uri="{FF2B5EF4-FFF2-40B4-BE49-F238E27FC236}">
                <a16:creationId xmlns:a16="http://schemas.microsoft.com/office/drawing/2014/main" id="{60A8ABEB-2A32-4D41-996F-84A13F2065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0308" y="5571358"/>
            <a:ext cx="643003" cy="643003"/>
          </a:xfrm>
          <a:prstGeom prst="rect">
            <a:avLst/>
          </a:prstGeom>
        </p:spPr>
      </p:pic>
      <p:sp>
        <p:nvSpPr>
          <p:cNvPr id="29" name="TextBox 19">
            <a:extLst>
              <a:ext uri="{FF2B5EF4-FFF2-40B4-BE49-F238E27FC236}">
                <a16:creationId xmlns:a16="http://schemas.microsoft.com/office/drawing/2014/main" id="{C11661C9-AB78-4CB7-8190-E1B2A94B5146}"/>
              </a:ext>
            </a:extLst>
          </p:cNvPr>
          <p:cNvSpPr txBox="1"/>
          <p:nvPr/>
        </p:nvSpPr>
        <p:spPr>
          <a:xfrm>
            <a:off x="1224012" y="5786595"/>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Okanagan</a:t>
            </a:r>
            <a:endParaRPr lang="en-US" sz="1400" b="1">
              <a:latin typeface="Calibri"/>
              <a:cs typeface="Arial"/>
            </a:endParaRPr>
          </a:p>
        </p:txBody>
      </p:sp>
      <p:pic>
        <p:nvPicPr>
          <p:cNvPr id="31" name="Graphic 3" descr="Inbox Check outline">
            <a:extLst>
              <a:ext uri="{FF2B5EF4-FFF2-40B4-BE49-F238E27FC236}">
                <a16:creationId xmlns:a16="http://schemas.microsoft.com/office/drawing/2014/main" id="{C7AA724B-EE3F-4630-8BC7-93BB12969F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35018" y="5564284"/>
            <a:ext cx="643003" cy="643003"/>
          </a:xfrm>
          <a:prstGeom prst="rect">
            <a:avLst/>
          </a:prstGeom>
        </p:spPr>
      </p:pic>
      <p:sp>
        <p:nvSpPr>
          <p:cNvPr id="33" name="TextBox 19">
            <a:extLst>
              <a:ext uri="{FF2B5EF4-FFF2-40B4-BE49-F238E27FC236}">
                <a16:creationId xmlns:a16="http://schemas.microsoft.com/office/drawing/2014/main" id="{5363E686-65CB-4E56-A25A-D18EAD60C1A4}"/>
              </a:ext>
            </a:extLst>
          </p:cNvPr>
          <p:cNvSpPr txBox="1"/>
          <p:nvPr/>
        </p:nvSpPr>
        <p:spPr>
          <a:xfrm>
            <a:off x="317987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Task</a:t>
            </a:r>
            <a:endParaRPr lang="en-US"/>
          </a:p>
        </p:txBody>
      </p:sp>
      <p:pic>
        <p:nvPicPr>
          <p:cNvPr id="35" name="Graphic 5" descr="Person eating with solid fill">
            <a:extLst>
              <a:ext uri="{FF2B5EF4-FFF2-40B4-BE49-F238E27FC236}">
                <a16:creationId xmlns:a16="http://schemas.microsoft.com/office/drawing/2014/main" id="{455E0E61-119F-48ED-83E0-3804662EF6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59695" y="5617098"/>
            <a:ext cx="643003" cy="643003"/>
          </a:xfrm>
          <a:prstGeom prst="rect">
            <a:avLst/>
          </a:prstGeom>
        </p:spPr>
      </p:pic>
      <p:sp>
        <p:nvSpPr>
          <p:cNvPr id="36" name="TextBox 19">
            <a:extLst>
              <a:ext uri="{FF2B5EF4-FFF2-40B4-BE49-F238E27FC236}">
                <a16:creationId xmlns:a16="http://schemas.microsoft.com/office/drawing/2014/main" id="{3063BA3D-9291-4502-AE89-56D233BEC683}"/>
              </a:ext>
            </a:extLst>
          </p:cNvPr>
          <p:cNvSpPr txBox="1"/>
          <p:nvPr/>
        </p:nvSpPr>
        <p:spPr>
          <a:xfrm>
            <a:off x="4806310" y="5789069"/>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pic>
        <p:nvPicPr>
          <p:cNvPr id="37" name="Graphic 8" descr="Hourglass Full outline">
            <a:extLst>
              <a:ext uri="{FF2B5EF4-FFF2-40B4-BE49-F238E27FC236}">
                <a16:creationId xmlns:a16="http://schemas.microsoft.com/office/drawing/2014/main" id="{D8181ECD-E823-4873-A821-55749F8A80E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38564" y="5627213"/>
            <a:ext cx="643003" cy="643003"/>
          </a:xfrm>
          <a:prstGeom prst="rect">
            <a:avLst/>
          </a:prstGeom>
        </p:spPr>
      </p:pic>
      <p:sp>
        <p:nvSpPr>
          <p:cNvPr id="38" name="TextBox 19">
            <a:extLst>
              <a:ext uri="{FF2B5EF4-FFF2-40B4-BE49-F238E27FC236}">
                <a16:creationId xmlns:a16="http://schemas.microsoft.com/office/drawing/2014/main" id="{D8A4C6D5-CC49-42AB-8567-52817F4CE4CA}"/>
              </a:ext>
            </a:extLst>
          </p:cNvPr>
          <p:cNvSpPr txBox="1"/>
          <p:nvPr/>
        </p:nvSpPr>
        <p:spPr>
          <a:xfrm>
            <a:off x="6847448"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30-60 minutes</a:t>
            </a:r>
            <a:endParaRPr lang="en-US"/>
          </a:p>
        </p:txBody>
      </p:sp>
      <p:pic>
        <p:nvPicPr>
          <p:cNvPr id="39" name="Graphic 10" descr="Monthly calendar with solid fill">
            <a:extLst>
              <a:ext uri="{FF2B5EF4-FFF2-40B4-BE49-F238E27FC236}">
                <a16:creationId xmlns:a16="http://schemas.microsoft.com/office/drawing/2014/main" id="{7670D8B8-C539-4C7B-8EA4-A36D12BF33E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82570" y="5637653"/>
            <a:ext cx="643003" cy="632565"/>
          </a:xfrm>
          <a:prstGeom prst="rect">
            <a:avLst/>
          </a:prstGeom>
        </p:spPr>
      </p:pic>
      <p:sp>
        <p:nvSpPr>
          <p:cNvPr id="40" name="TextBox 19">
            <a:extLst>
              <a:ext uri="{FF2B5EF4-FFF2-40B4-BE49-F238E27FC236}">
                <a16:creationId xmlns:a16="http://schemas.microsoft.com/office/drawing/2014/main" id="{5DC1D674-029C-4E7B-8109-E3791B917B42}"/>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Upon request</a:t>
            </a:r>
            <a:endParaRPr lang="en-US" sz="1400" b="1">
              <a:latin typeface="Calibri"/>
              <a:cs typeface="Arial"/>
            </a:endParaRPr>
          </a:p>
        </p:txBody>
      </p:sp>
      <p:sp>
        <p:nvSpPr>
          <p:cNvPr id="41" name="Rectangle 40">
            <a:hlinkClick r:id="rId18" action="ppaction://hlinksldjump"/>
            <a:extLst>
              <a:ext uri="{FF2B5EF4-FFF2-40B4-BE49-F238E27FC236}">
                <a16:creationId xmlns:a16="http://schemas.microsoft.com/office/drawing/2014/main" id="{027D1541-0CC6-44FB-9365-FB9BA26C71BE}"/>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208150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EF7022EC-6388-4F39-9FC6-6737F22BF117}"/>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ea typeface="Calibri"/>
                <a:cs typeface="Calibri"/>
              </a:rPr>
              <a:t>The hiring manager and/or department administrator will meet with the new hire to provide an overview of work expectations and essential information regarding relevant resources, supports and contacts. They will also support with workstation and IT setup, if applicable.</a:t>
            </a:r>
            <a:endParaRPr lang="en-US">
              <a:ea typeface="Calibri"/>
              <a:cs typeface="Calibri"/>
            </a:endParaRPr>
          </a:p>
          <a:p>
            <a:endParaRPr lang="en-US" sz="1000">
              <a:ea typeface="+mn-lt"/>
              <a:cs typeface="+mn-lt"/>
            </a:endParaRPr>
          </a:p>
          <a:p>
            <a:r>
              <a:rPr lang="en-US" sz="1400">
                <a:ea typeface="+mn-lt"/>
                <a:cs typeface="+mn-lt"/>
              </a:rPr>
              <a:t>On their first day working in-person, a guided office/building tour will be completed with the new hire to introduce them to their colleagues, office/building amenities and building safety information.  </a:t>
            </a:r>
            <a:endParaRPr lang="en-US">
              <a:ea typeface="Calibri"/>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rPr>
              <a:t>Hiring manager and/or department administrator</a:t>
            </a:r>
          </a:p>
          <a:p>
            <a:pPr marL="285750" indent="-285750">
              <a:buFont typeface="Arial,Sans-Serif"/>
              <a:buChar char="•"/>
            </a:pPr>
            <a:r>
              <a:rPr lang="en-US" sz="1400">
                <a:solidFill>
                  <a:srgbClr val="000000"/>
                </a:solidFill>
                <a:ea typeface="+mn-lt"/>
                <a:cs typeface="+mn-lt"/>
              </a:rPr>
              <a:t>Onboarding colleague/mentor (if applicable)</a:t>
            </a: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21" name="Title 2">
            <a:extLst>
              <a:ext uri="{FF2B5EF4-FFF2-40B4-BE49-F238E27FC236}">
                <a16:creationId xmlns:a16="http://schemas.microsoft.com/office/drawing/2014/main" id="{BA845AB2-D1AE-4EAE-9D2B-0113DB3CDA45}"/>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rPr>
              <a:t>First Day Orientation &amp; Office/Building Tour</a:t>
            </a:r>
            <a:endParaRPr lang="en-US"/>
          </a:p>
        </p:txBody>
      </p:sp>
      <p:pic>
        <p:nvPicPr>
          <p:cNvPr id="22" name="Graphic 18" descr="Schoolhouse with solid fill">
            <a:extLst>
              <a:ext uri="{FF2B5EF4-FFF2-40B4-BE49-F238E27FC236}">
                <a16:creationId xmlns:a16="http://schemas.microsoft.com/office/drawing/2014/main" id="{55762F5B-B81C-4CD8-89B6-89700AAF72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0308" y="5571358"/>
            <a:ext cx="643003" cy="643003"/>
          </a:xfrm>
          <a:prstGeom prst="rect">
            <a:avLst/>
          </a:prstGeom>
        </p:spPr>
      </p:pic>
      <p:sp>
        <p:nvSpPr>
          <p:cNvPr id="23" name="TextBox 19">
            <a:extLst>
              <a:ext uri="{FF2B5EF4-FFF2-40B4-BE49-F238E27FC236}">
                <a16:creationId xmlns:a16="http://schemas.microsoft.com/office/drawing/2014/main" id="{3456B3B3-3647-4CA3-93BE-D11B4AA9A711}"/>
              </a:ext>
            </a:extLst>
          </p:cNvPr>
          <p:cNvSpPr txBox="1"/>
          <p:nvPr/>
        </p:nvSpPr>
        <p:spPr>
          <a:xfrm>
            <a:off x="1224012" y="5696188"/>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24" name="Graphic 3" descr="Inbox Check outline">
            <a:extLst>
              <a:ext uri="{FF2B5EF4-FFF2-40B4-BE49-F238E27FC236}">
                <a16:creationId xmlns:a16="http://schemas.microsoft.com/office/drawing/2014/main" id="{6A30AA02-E64C-4972-8277-62854A9EFE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5865" y="5564284"/>
            <a:ext cx="643003" cy="643003"/>
          </a:xfrm>
          <a:prstGeom prst="rect">
            <a:avLst/>
          </a:prstGeom>
        </p:spPr>
      </p:pic>
      <p:sp>
        <p:nvSpPr>
          <p:cNvPr id="25" name="TextBox 19">
            <a:extLst>
              <a:ext uri="{FF2B5EF4-FFF2-40B4-BE49-F238E27FC236}">
                <a16:creationId xmlns:a16="http://schemas.microsoft.com/office/drawing/2014/main" id="{512B5B71-2EDB-46F1-B9A8-D7F519D160AB}"/>
              </a:ext>
            </a:extLst>
          </p:cNvPr>
          <p:cNvSpPr txBox="1"/>
          <p:nvPr/>
        </p:nvSpPr>
        <p:spPr>
          <a:xfrm>
            <a:off x="3050724"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Meeting</a:t>
            </a:r>
            <a:endParaRPr lang="en-US"/>
          </a:p>
        </p:txBody>
      </p:sp>
      <p:pic>
        <p:nvPicPr>
          <p:cNvPr id="26" name="Graphic 5" descr="Person eating with solid fill">
            <a:extLst>
              <a:ext uri="{FF2B5EF4-FFF2-40B4-BE49-F238E27FC236}">
                <a16:creationId xmlns:a16="http://schemas.microsoft.com/office/drawing/2014/main" id="{B957EE75-5717-47F3-A81B-D53BA82E69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08034" y="5617098"/>
            <a:ext cx="643003" cy="643003"/>
          </a:xfrm>
          <a:prstGeom prst="rect">
            <a:avLst/>
          </a:prstGeom>
        </p:spPr>
      </p:pic>
      <p:sp>
        <p:nvSpPr>
          <p:cNvPr id="27" name="TextBox 19">
            <a:extLst>
              <a:ext uri="{FF2B5EF4-FFF2-40B4-BE49-F238E27FC236}">
                <a16:creationId xmlns:a16="http://schemas.microsoft.com/office/drawing/2014/main" id="{78EC41B7-9D6A-4906-B18C-B1C353B6A93C}"/>
              </a:ext>
            </a:extLst>
          </p:cNvPr>
          <p:cNvSpPr txBox="1"/>
          <p:nvPr/>
        </p:nvSpPr>
        <p:spPr>
          <a:xfrm>
            <a:off x="4741734" y="5685747"/>
            <a:ext cx="1606053"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a:t>
            </a:r>
          </a:p>
          <a:p>
            <a:r>
              <a:rPr lang="en-US" sz="1400" b="1">
                <a:latin typeface="Calibri"/>
                <a:ea typeface="MS PGothic"/>
                <a:cs typeface="Arial"/>
              </a:rPr>
              <a:t>(In-person/Virtual)</a:t>
            </a:r>
            <a:endParaRPr lang="en-US" sz="1400" b="1">
              <a:latin typeface="Calibri"/>
              <a:cs typeface="Arial"/>
            </a:endParaRPr>
          </a:p>
        </p:txBody>
      </p:sp>
      <p:pic>
        <p:nvPicPr>
          <p:cNvPr id="28" name="Graphic 8" descr="Hourglass Full outline">
            <a:extLst>
              <a:ext uri="{FF2B5EF4-FFF2-40B4-BE49-F238E27FC236}">
                <a16:creationId xmlns:a16="http://schemas.microsoft.com/office/drawing/2014/main" id="{6D77C12F-B7F2-42A8-A37E-594BA19989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71039" y="5627213"/>
            <a:ext cx="643003" cy="643003"/>
          </a:xfrm>
          <a:prstGeom prst="rect">
            <a:avLst/>
          </a:prstGeom>
        </p:spPr>
      </p:pic>
      <p:sp>
        <p:nvSpPr>
          <p:cNvPr id="29" name="TextBox 19">
            <a:extLst>
              <a:ext uri="{FF2B5EF4-FFF2-40B4-BE49-F238E27FC236}">
                <a16:creationId xmlns:a16="http://schemas.microsoft.com/office/drawing/2014/main" id="{7C47D99F-4CA0-4F7F-A74D-AAB1ACBC6926}"/>
              </a:ext>
            </a:extLst>
          </p:cNvPr>
          <p:cNvSpPr txBox="1"/>
          <p:nvPr/>
        </p:nvSpPr>
        <p:spPr>
          <a:xfrm>
            <a:off x="7079923"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30-60 minutes</a:t>
            </a:r>
            <a:endParaRPr lang="en-US" sz="1400" b="1">
              <a:latin typeface="Calibri"/>
              <a:cs typeface="Arial"/>
            </a:endParaRPr>
          </a:p>
        </p:txBody>
      </p:sp>
      <p:pic>
        <p:nvPicPr>
          <p:cNvPr id="30" name="Graphic 10" descr="Monthly calendar with solid fill">
            <a:extLst>
              <a:ext uri="{FF2B5EF4-FFF2-40B4-BE49-F238E27FC236}">
                <a16:creationId xmlns:a16="http://schemas.microsoft.com/office/drawing/2014/main" id="{3CF9AED4-50DD-45EA-B236-952F7DAB82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82570" y="5637653"/>
            <a:ext cx="643003" cy="632565"/>
          </a:xfrm>
          <a:prstGeom prst="rect">
            <a:avLst/>
          </a:prstGeom>
        </p:spPr>
      </p:pic>
      <p:sp>
        <p:nvSpPr>
          <p:cNvPr id="31" name="TextBox 19">
            <a:extLst>
              <a:ext uri="{FF2B5EF4-FFF2-40B4-BE49-F238E27FC236}">
                <a16:creationId xmlns:a16="http://schemas.microsoft.com/office/drawing/2014/main" id="{A898DAE9-986F-468A-96B9-9AB87C37268E}"/>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Once when hired</a:t>
            </a:r>
            <a:endParaRPr lang="en-US" sz="1400" b="1">
              <a:latin typeface="Calibri"/>
              <a:cs typeface="Arial"/>
            </a:endParaRPr>
          </a:p>
        </p:txBody>
      </p:sp>
      <p:sp>
        <p:nvSpPr>
          <p:cNvPr id="32" name="Text Placeholder 1">
            <a:extLst>
              <a:ext uri="{FF2B5EF4-FFF2-40B4-BE49-F238E27FC236}">
                <a16:creationId xmlns:a16="http://schemas.microsoft.com/office/drawing/2014/main" id="{4471C71A-BA2D-41BA-996C-DD15069CA386}"/>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(with manager/supervisor)</a:t>
            </a:r>
            <a:endParaRPr lang="en-US"/>
          </a:p>
          <a:p>
            <a:pPr marL="285750" indent="-285750">
              <a:buFont typeface="Wingdings"/>
              <a:buChar char="ü"/>
            </a:pPr>
            <a:r>
              <a:rPr lang="en-US" sz="1400">
                <a:ea typeface="+mn-lt"/>
                <a:cs typeface="+mn-lt"/>
              </a:rPr>
              <a:t>Role and team overview </a:t>
            </a:r>
            <a:endParaRPr lang="en-US" sz="1400">
              <a:ea typeface="Calibri"/>
              <a:cs typeface="Calibri"/>
            </a:endParaRPr>
          </a:p>
          <a:p>
            <a:pPr marL="285750" indent="-285750">
              <a:buFont typeface="Wingdings"/>
              <a:buChar char="ü"/>
            </a:pPr>
            <a:r>
              <a:rPr lang="en-US" sz="1400">
                <a:ea typeface="Calibri"/>
                <a:cs typeface="Calibri"/>
              </a:rPr>
              <a:t>Work arrangements and expectations</a:t>
            </a:r>
          </a:p>
          <a:p>
            <a:pPr marL="285750" indent="-285750">
              <a:buFont typeface="Wingdings"/>
              <a:buChar char="ü"/>
            </a:pPr>
            <a:r>
              <a:rPr lang="en-US" sz="1400">
                <a:ea typeface="Calibri"/>
                <a:cs typeface="Calibri"/>
              </a:rPr>
              <a:t>First week onboarding/training plan</a:t>
            </a:r>
          </a:p>
          <a:p>
            <a:pPr marL="285750" indent="-285750">
              <a:buFont typeface="Wingdings"/>
              <a:buChar char="ü"/>
            </a:pPr>
            <a:r>
              <a:rPr lang="en-US" sz="1400">
                <a:ea typeface="Calibri"/>
                <a:cs typeface="Calibri"/>
              </a:rPr>
              <a:t>Team or job-specific tools/applications used</a:t>
            </a:r>
          </a:p>
          <a:p>
            <a:pPr marL="285750" indent="-285750">
              <a:buFont typeface="Wingdings"/>
              <a:buChar char="ü"/>
            </a:pPr>
            <a:r>
              <a:rPr lang="en-US" sz="1400">
                <a:ea typeface="Calibri"/>
                <a:cs typeface="Calibri"/>
              </a:rPr>
              <a:t>Workstation &amp; IT setup (if not done by dept.)</a:t>
            </a:r>
          </a:p>
          <a:p>
            <a:pPr marL="285750" indent="-285750">
              <a:buFont typeface="Wingdings"/>
              <a:buChar char="ü"/>
            </a:pPr>
            <a:r>
              <a:rPr lang="en-US" sz="1400">
                <a:ea typeface="Calibri"/>
                <a:cs typeface="Calibri"/>
              </a:rPr>
              <a:t>Office/building tour (if not done by dept.)</a:t>
            </a:r>
          </a:p>
          <a:p>
            <a:pPr marL="285750" indent="-285750">
              <a:buFont typeface="Wingdings"/>
              <a:buChar char="ü"/>
            </a:pPr>
            <a:endParaRPr lang="en-US" sz="1400">
              <a:ea typeface="Calibri"/>
              <a:cs typeface="Calibri"/>
            </a:endParaRPr>
          </a:p>
          <a:p>
            <a:r>
              <a:rPr lang="en-US" sz="1400" b="1">
                <a:ea typeface="Calibri"/>
                <a:cs typeface="Calibri"/>
              </a:rPr>
              <a:t>Key content may include (with dept. administrator)</a:t>
            </a:r>
            <a:endParaRPr lang="en-US" sz="1400">
              <a:ea typeface="Calibri"/>
              <a:cs typeface="Calibri"/>
            </a:endParaRPr>
          </a:p>
          <a:p>
            <a:pPr marL="285750" indent="-285750">
              <a:buFont typeface="Wingdings"/>
              <a:buChar char="ü"/>
            </a:pPr>
            <a:r>
              <a:rPr lang="en-US" sz="1400">
                <a:ea typeface="Calibri"/>
                <a:cs typeface="Calibri"/>
              </a:rPr>
              <a:t>Faculty/department high-level org chart</a:t>
            </a:r>
            <a:endParaRPr lang="en-US">
              <a:ea typeface="Calibri" panose="020F0502020204030204"/>
              <a:cs typeface="Calibri" panose="020F0502020204030204"/>
            </a:endParaRPr>
          </a:p>
          <a:p>
            <a:pPr marL="285750" indent="-285750">
              <a:buFont typeface="Wingdings"/>
              <a:buChar char="ü"/>
            </a:pPr>
            <a:r>
              <a:rPr lang="en-US" sz="1400">
                <a:ea typeface="Calibri"/>
                <a:cs typeface="Calibri"/>
              </a:rPr>
              <a:t>Key departmental resources and contacts</a:t>
            </a:r>
          </a:p>
          <a:p>
            <a:pPr marL="285750" indent="-285750">
              <a:buFont typeface="Wingdings,Sans-Serif"/>
              <a:buChar char="ü"/>
            </a:pPr>
            <a:r>
              <a:rPr lang="en-US" sz="1400">
                <a:ea typeface="Calibri"/>
                <a:cs typeface="Calibri"/>
              </a:rPr>
              <a:t>Workstation &amp; IT setup (if not done by manager)</a:t>
            </a:r>
          </a:p>
          <a:p>
            <a:pPr marL="285750" indent="-285750">
              <a:buFont typeface="Wingdings,Sans-Serif"/>
              <a:buChar char="ü"/>
            </a:pPr>
            <a:r>
              <a:rPr lang="en-US" sz="1400">
                <a:ea typeface="Calibri"/>
                <a:cs typeface="Calibri"/>
              </a:rPr>
              <a:t>Office/building tour (if not done by manager)</a:t>
            </a:r>
            <a:endParaRPr lang="en-US"/>
          </a:p>
          <a:p>
            <a:pPr marL="285750" indent="-285750">
              <a:buFont typeface="Wingdings"/>
              <a:buChar char="ü"/>
            </a:pPr>
            <a:endParaRPr lang="en-US" sz="1400">
              <a:ea typeface="Calibri"/>
              <a:cs typeface="Calibri"/>
            </a:endParaRPr>
          </a:p>
        </p:txBody>
      </p:sp>
      <p:sp>
        <p:nvSpPr>
          <p:cNvPr id="33" name="Rectangle 32">
            <a:hlinkClick r:id="rId12" action="ppaction://hlinksldjump"/>
            <a:extLst>
              <a:ext uri="{FF2B5EF4-FFF2-40B4-BE49-F238E27FC236}">
                <a16:creationId xmlns:a16="http://schemas.microsoft.com/office/drawing/2014/main" id="{5527D8B5-25D8-4BEF-8908-FA96058E108C}"/>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1351086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5FD90512-50B8-48A2-8501-1386CAB431C5}"/>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CA" sz="1400">
                <a:latin typeface="Calibri"/>
                <a:ea typeface="Calibri"/>
                <a:cs typeface="Arial"/>
              </a:rPr>
              <a:t>These required trainings will cover general workplace safety, security and conduct information that all UBC employees must be aware of. </a:t>
            </a:r>
            <a:r>
              <a:rPr lang="en-CA" sz="1400">
                <a:latin typeface="Calibri"/>
                <a:ea typeface="+mn-lt"/>
                <a:cs typeface="Arial"/>
              </a:rPr>
              <a:t>Managers and supervisors </a:t>
            </a:r>
            <a:r>
              <a:rPr lang="en-CA" sz="1400">
                <a:latin typeface="Calibri"/>
                <a:ea typeface="Calibri"/>
                <a:cs typeface="Arial"/>
              </a:rPr>
              <a:t>will also </a:t>
            </a:r>
            <a:r>
              <a:rPr lang="en-CA" sz="1400">
                <a:latin typeface="Calibri"/>
                <a:ea typeface="+mn-lt"/>
                <a:cs typeface="Arial"/>
              </a:rPr>
              <a:t>be required to take training on safety supervision and supporting mental health in the workplace.</a:t>
            </a:r>
          </a:p>
          <a:p>
            <a:endParaRPr lang="en-US" sz="1000">
              <a:solidFill>
                <a:srgbClr val="000000"/>
              </a:solidFill>
              <a:latin typeface="Calibri"/>
              <a:ea typeface="+mn-lt"/>
              <a:cs typeface="Calibri"/>
            </a:endParaRPr>
          </a:p>
          <a:p>
            <a:r>
              <a:rPr lang="en-US" sz="1400">
                <a:ea typeface="+mn-lt"/>
                <a:cs typeface="+mn-lt"/>
              </a:rPr>
              <a:t>Managers and supervisors can check if any employees are not up to date on required training by running the </a:t>
            </a:r>
            <a:r>
              <a:rPr lang="en-US" sz="1400" i="1">
                <a:ea typeface="+mn-lt"/>
                <a:cs typeface="+mn-lt"/>
                <a:hlinkClick r:id="rId2"/>
              </a:rPr>
              <a:t>‘Completion of Required Training for Onboarding - Distributed</a:t>
            </a:r>
            <a:r>
              <a:rPr lang="en-US" sz="1400">
                <a:ea typeface="+mn-lt"/>
                <a:cs typeface="+mn-lt"/>
                <a:hlinkClick r:id="rId2"/>
              </a:rPr>
              <a:t>’</a:t>
            </a:r>
            <a:r>
              <a:rPr lang="en-US" sz="1400">
                <a:ea typeface="+mn-lt"/>
                <a:cs typeface="+mn-lt"/>
              </a:rPr>
              <a:t> report (CWL required) and selecting your Supervisory Organization from </a:t>
            </a:r>
            <a:r>
              <a:rPr lang="en-US" sz="1400" i="1">
                <a:ea typeface="+mn-lt"/>
                <a:cs typeface="+mn-lt"/>
              </a:rPr>
              <a:t>'My Organizations'.</a:t>
            </a:r>
            <a:endParaRPr lang="en-US" sz="1400">
              <a:ea typeface="+mn-lt"/>
              <a:cs typeface="+mn-lt"/>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3"/>
              </a:rPr>
              <a:t>Health, Safety and Environment</a:t>
            </a:r>
            <a:r>
              <a:rPr lang="en-US" sz="1400">
                <a:ea typeface="+mn-lt"/>
                <a:cs typeface="+mn-lt"/>
              </a:rPr>
              <a:t> (mandatory training requirements)</a:t>
            </a:r>
            <a:endParaRPr lang="en-US"/>
          </a:p>
          <a:p>
            <a:pPr marL="285750" indent="-285750">
              <a:buFont typeface="Arial,Sans-Serif"/>
              <a:buChar char="•"/>
            </a:pPr>
            <a:r>
              <a:rPr lang="en-US" sz="1400">
                <a:solidFill>
                  <a:srgbClr val="000000"/>
                </a:solidFill>
                <a:ea typeface="+mn-lt"/>
                <a:cs typeface="+mn-lt"/>
                <a:hlinkClick r:id="rId4"/>
              </a:rPr>
              <a:t>Workplace Learning Ecosystem</a:t>
            </a:r>
            <a:r>
              <a:rPr lang="en-US" sz="1400">
                <a:solidFill>
                  <a:srgbClr val="000000"/>
                </a:solidFill>
                <a:ea typeface="+mn-lt"/>
                <a:cs typeface="+mn-lt"/>
              </a:rPr>
              <a:t> (WPL course inquiries, Workday)</a:t>
            </a: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21" name="Title 2">
            <a:extLst>
              <a:ext uri="{FF2B5EF4-FFF2-40B4-BE49-F238E27FC236}">
                <a16:creationId xmlns:a16="http://schemas.microsoft.com/office/drawing/2014/main" id="{38B80BEB-89DE-44B6-B2B5-330066338727}"/>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General Required Trainings</a:t>
            </a:r>
            <a:endParaRPr lang="en-US"/>
          </a:p>
        </p:txBody>
      </p:sp>
      <p:pic>
        <p:nvPicPr>
          <p:cNvPr id="22" name="Graphic 18" descr="Schoolhouse with solid fill">
            <a:extLst>
              <a:ext uri="{FF2B5EF4-FFF2-40B4-BE49-F238E27FC236}">
                <a16:creationId xmlns:a16="http://schemas.microsoft.com/office/drawing/2014/main" id="{AB4E12BE-7893-4FB6-B276-BD2680FCCF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308" y="5571358"/>
            <a:ext cx="643003" cy="643003"/>
          </a:xfrm>
          <a:prstGeom prst="rect">
            <a:avLst/>
          </a:prstGeom>
        </p:spPr>
      </p:pic>
      <p:sp>
        <p:nvSpPr>
          <p:cNvPr id="23" name="TextBox 19">
            <a:extLst>
              <a:ext uri="{FF2B5EF4-FFF2-40B4-BE49-F238E27FC236}">
                <a16:creationId xmlns:a16="http://schemas.microsoft.com/office/drawing/2014/main" id="{5674A68A-1CF9-418A-A90C-F3224F9ECF6C}"/>
              </a:ext>
            </a:extLst>
          </p:cNvPr>
          <p:cNvSpPr txBox="1"/>
          <p:nvPr/>
        </p:nvSpPr>
        <p:spPr>
          <a:xfrm>
            <a:off x="1224012" y="5696188"/>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24" name="Graphic 3" descr="Inbox Check outline">
            <a:extLst>
              <a:ext uri="{FF2B5EF4-FFF2-40B4-BE49-F238E27FC236}">
                <a16:creationId xmlns:a16="http://schemas.microsoft.com/office/drawing/2014/main" id="{1DC83022-185A-4081-BECB-1677AAB5AA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55050" y="5564284"/>
            <a:ext cx="643003" cy="643003"/>
          </a:xfrm>
          <a:prstGeom prst="rect">
            <a:avLst/>
          </a:prstGeom>
        </p:spPr>
      </p:pic>
      <p:sp>
        <p:nvSpPr>
          <p:cNvPr id="25" name="TextBox 19">
            <a:extLst>
              <a:ext uri="{FF2B5EF4-FFF2-40B4-BE49-F238E27FC236}">
                <a16:creationId xmlns:a16="http://schemas.microsoft.com/office/drawing/2014/main" id="{E076092F-3F20-4765-8FDD-605E02196C9B}"/>
              </a:ext>
            </a:extLst>
          </p:cNvPr>
          <p:cNvSpPr txBox="1"/>
          <p:nvPr/>
        </p:nvSpPr>
        <p:spPr>
          <a:xfrm>
            <a:off x="3199909"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Courses</a:t>
            </a:r>
            <a:endParaRPr lang="en-US"/>
          </a:p>
        </p:txBody>
      </p:sp>
      <p:pic>
        <p:nvPicPr>
          <p:cNvPr id="26" name="Graphic 5" descr="Person eating with solid fill">
            <a:extLst>
              <a:ext uri="{FF2B5EF4-FFF2-40B4-BE49-F238E27FC236}">
                <a16:creationId xmlns:a16="http://schemas.microsoft.com/office/drawing/2014/main" id="{33E96EEF-4A1D-4050-952A-B8D03C95AA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31745" y="5617098"/>
            <a:ext cx="643003" cy="643003"/>
          </a:xfrm>
          <a:prstGeom prst="rect">
            <a:avLst/>
          </a:prstGeom>
        </p:spPr>
      </p:pic>
      <p:sp>
        <p:nvSpPr>
          <p:cNvPr id="27" name="TextBox 19">
            <a:extLst>
              <a:ext uri="{FF2B5EF4-FFF2-40B4-BE49-F238E27FC236}">
                <a16:creationId xmlns:a16="http://schemas.microsoft.com/office/drawing/2014/main" id="{3D6FDC01-16BA-4E38-A79A-F2FA322FB244}"/>
              </a:ext>
            </a:extLst>
          </p:cNvPr>
          <p:cNvSpPr txBox="1"/>
          <p:nvPr/>
        </p:nvSpPr>
        <p:spPr>
          <a:xfrm>
            <a:off x="4930917" y="5801494"/>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pic>
        <p:nvPicPr>
          <p:cNvPr id="28" name="Graphic 8" descr="Hourglass Full outline">
            <a:extLst>
              <a:ext uri="{FF2B5EF4-FFF2-40B4-BE49-F238E27FC236}">
                <a16:creationId xmlns:a16="http://schemas.microsoft.com/office/drawing/2014/main" id="{2D3AC739-D97B-4F18-9863-0ED037AF71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90546" y="5627213"/>
            <a:ext cx="643003" cy="643003"/>
          </a:xfrm>
          <a:prstGeom prst="rect">
            <a:avLst/>
          </a:prstGeom>
        </p:spPr>
      </p:pic>
      <p:sp>
        <p:nvSpPr>
          <p:cNvPr id="29" name="TextBox 19">
            <a:extLst>
              <a:ext uri="{FF2B5EF4-FFF2-40B4-BE49-F238E27FC236}">
                <a16:creationId xmlns:a16="http://schemas.microsoft.com/office/drawing/2014/main" id="{3B4BA181-3812-45FE-811A-3B44D21920E8}"/>
              </a:ext>
            </a:extLst>
          </p:cNvPr>
          <p:cNvSpPr txBox="1"/>
          <p:nvPr/>
        </p:nvSpPr>
        <p:spPr>
          <a:xfrm>
            <a:off x="6850230" y="5688531"/>
            <a:ext cx="1598538"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2-3 hours</a:t>
            </a:r>
          </a:p>
          <a:p>
            <a:r>
              <a:rPr lang="en-US" sz="1400">
                <a:latin typeface="Calibri"/>
                <a:ea typeface="MS PGothic"/>
                <a:cs typeface="Arial"/>
              </a:rPr>
              <a:t>Over 5-7 courses</a:t>
            </a:r>
            <a:endParaRPr lang="en-US" sz="1400" b="1">
              <a:latin typeface="Calibri"/>
              <a:cs typeface="Arial"/>
            </a:endParaRPr>
          </a:p>
        </p:txBody>
      </p:sp>
      <p:pic>
        <p:nvPicPr>
          <p:cNvPr id="30" name="Graphic 10" descr="Monthly calendar with solid fill">
            <a:extLst>
              <a:ext uri="{FF2B5EF4-FFF2-40B4-BE49-F238E27FC236}">
                <a16:creationId xmlns:a16="http://schemas.microsoft.com/office/drawing/2014/main" id="{C514592B-E3F0-4D12-8B80-2CC5FBE779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82570" y="5637653"/>
            <a:ext cx="643003" cy="632565"/>
          </a:xfrm>
          <a:prstGeom prst="rect">
            <a:avLst/>
          </a:prstGeom>
        </p:spPr>
      </p:pic>
      <p:sp>
        <p:nvSpPr>
          <p:cNvPr id="31" name="TextBox 19">
            <a:extLst>
              <a:ext uri="{FF2B5EF4-FFF2-40B4-BE49-F238E27FC236}">
                <a16:creationId xmlns:a16="http://schemas.microsoft.com/office/drawing/2014/main" id="{B6DA01DE-7E37-4096-A7F0-FC26901C3DCE}"/>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 demand 24/7</a:t>
            </a:r>
            <a:endParaRPr lang="en-US" sz="1400" b="1">
              <a:latin typeface="Calibri"/>
              <a:cs typeface="Arial"/>
            </a:endParaRPr>
          </a:p>
        </p:txBody>
      </p:sp>
      <p:sp>
        <p:nvSpPr>
          <p:cNvPr id="32" name="Text Placeholder 1">
            <a:extLst>
              <a:ext uri="{FF2B5EF4-FFF2-40B4-BE49-F238E27FC236}">
                <a16:creationId xmlns:a16="http://schemas.microsoft.com/office/drawing/2014/main" id="{DDCCB8F9-C988-43E0-BC1A-2DA510D7B40E}"/>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(all</a:t>
            </a:r>
            <a:r>
              <a:rPr lang="en-US" sz="1400" b="1">
                <a:ea typeface="+mn-lt"/>
                <a:cs typeface="+mn-lt"/>
              </a:rPr>
              <a:t> employees</a:t>
            </a:r>
            <a:r>
              <a:rPr lang="en-US" sz="1400" b="1">
                <a:ea typeface="Calibri"/>
                <a:cs typeface="Calibri"/>
              </a:rPr>
              <a:t>)</a:t>
            </a:r>
            <a:endParaRPr lang="en-US"/>
          </a:p>
          <a:p>
            <a:pPr marL="285750" indent="-285750">
              <a:buFont typeface="Wingdings"/>
              <a:buChar char="ü"/>
            </a:pPr>
            <a:r>
              <a:rPr lang="en-US" sz="1400">
                <a:ea typeface="+mn-lt"/>
                <a:cs typeface="+mn-lt"/>
              </a:rPr>
              <a:t>New worker safety orientation</a:t>
            </a:r>
            <a:endParaRPr lang="en-US" sz="1400">
              <a:ea typeface="Calibri"/>
              <a:cs typeface="Calibri"/>
            </a:endParaRPr>
          </a:p>
          <a:p>
            <a:pPr marL="285750" indent="-285750">
              <a:buFont typeface="Wingdings"/>
              <a:buChar char="ü"/>
            </a:pPr>
            <a:r>
              <a:rPr lang="en-US" sz="1400">
                <a:ea typeface="Calibri"/>
                <a:cs typeface="Calibri"/>
              </a:rPr>
              <a:t>Workplace bullying and harassment prevention</a:t>
            </a:r>
          </a:p>
          <a:p>
            <a:pPr marL="285750" indent="-285750">
              <a:buFont typeface="Wingdings"/>
              <a:buChar char="ü"/>
            </a:pPr>
            <a:r>
              <a:rPr lang="en-US" sz="1400">
                <a:ea typeface="Calibri"/>
                <a:cs typeface="Calibri"/>
              </a:rPr>
              <a:t>Workplace violence prevention</a:t>
            </a:r>
          </a:p>
          <a:p>
            <a:pPr marL="285750" indent="-285750">
              <a:buFont typeface="Wingdings"/>
              <a:buChar char="ü"/>
            </a:pPr>
            <a:r>
              <a:rPr lang="en-US" sz="1400">
                <a:ea typeface="Calibri"/>
                <a:cs typeface="Calibri"/>
              </a:rPr>
              <a:t>Privacy and information security (two-parts)</a:t>
            </a:r>
          </a:p>
          <a:p>
            <a:pPr marL="285750" indent="-285750">
              <a:buFont typeface="Wingdings"/>
              <a:buChar char="ü"/>
            </a:pPr>
            <a:endParaRPr lang="en-US" sz="1400">
              <a:cs typeface="Calibri"/>
            </a:endParaRPr>
          </a:p>
          <a:p>
            <a:r>
              <a:rPr lang="en-US" sz="1400" b="1">
                <a:cs typeface="Calibri"/>
              </a:rPr>
              <a:t>Key content may include (managers/supervisors)</a:t>
            </a:r>
            <a:endParaRPr lang="en-US" sz="1400">
              <a:cs typeface="Calibri"/>
            </a:endParaRPr>
          </a:p>
          <a:p>
            <a:pPr marL="285750" indent="-285750">
              <a:buFont typeface="Wingdings"/>
              <a:buChar char="ü"/>
            </a:pPr>
            <a:r>
              <a:rPr lang="en-US" sz="1400">
                <a:cs typeface="Calibri"/>
              </a:rPr>
              <a:t>Safety supervision</a:t>
            </a:r>
            <a:endParaRPr lang="en-US">
              <a:cs typeface="Calibri" panose="020F0502020204030204"/>
            </a:endParaRPr>
          </a:p>
          <a:p>
            <a:pPr marL="285750" indent="-285750">
              <a:buFont typeface="Wingdings"/>
              <a:buChar char="ü"/>
            </a:pPr>
            <a:r>
              <a:rPr lang="en-US" sz="1400">
                <a:ea typeface="Calibri"/>
                <a:cs typeface="Calibri"/>
              </a:rPr>
              <a:t>Supporting mental health in the workplace</a:t>
            </a:r>
          </a:p>
          <a:p>
            <a:pPr marL="285750" indent="-285750">
              <a:buFont typeface="Wingdings"/>
              <a:buChar char="ü"/>
            </a:pPr>
            <a:endParaRPr lang="en-US" sz="1400">
              <a:ea typeface="Calibri"/>
              <a:cs typeface="Calibri"/>
            </a:endParaRPr>
          </a:p>
          <a:p>
            <a:r>
              <a:rPr lang="en-US" sz="1400" b="1">
                <a:cs typeface="Calibri"/>
              </a:rPr>
              <a:t>Key content may include (job-specific)</a:t>
            </a:r>
            <a:endParaRPr lang="en-US" sz="1400">
              <a:cs typeface="Calibri"/>
            </a:endParaRPr>
          </a:p>
          <a:p>
            <a:pPr marL="285750" indent="-285750">
              <a:buFont typeface="Wingdings,Sans-Serif"/>
              <a:buChar char="ü"/>
            </a:pPr>
            <a:r>
              <a:rPr lang="en-US" sz="1400">
                <a:cs typeface="Calibri"/>
              </a:rPr>
              <a:t>Safety training for hybrid work (if applicable)</a:t>
            </a:r>
            <a:endParaRPr lang="en-US" sz="1400">
              <a:ea typeface="Calibri" panose="020F0502020204030204"/>
              <a:cs typeface="Calibri"/>
            </a:endParaRPr>
          </a:p>
          <a:p>
            <a:pPr marL="285750" indent="-285750">
              <a:buFont typeface="Wingdings,Sans-Serif"/>
              <a:buChar char="ü"/>
            </a:pPr>
            <a:r>
              <a:rPr lang="en-US" sz="1400">
                <a:ea typeface="Calibri" panose="020F0502020204030204"/>
                <a:cs typeface="Calibri"/>
              </a:rPr>
              <a:t>Working in a lab (if applicable)</a:t>
            </a:r>
          </a:p>
          <a:p>
            <a:pPr marL="285750" indent="-285750">
              <a:buFont typeface="Wingdings,Sans-Serif"/>
              <a:buChar char="ü"/>
            </a:pPr>
            <a:r>
              <a:rPr lang="en-US" sz="1400">
                <a:ea typeface="Calibri" panose="020F0502020204030204"/>
                <a:cs typeface="Calibri"/>
              </a:rPr>
              <a:t>Working in an industrial setting (if applicable)</a:t>
            </a:r>
          </a:p>
        </p:txBody>
      </p:sp>
      <p:sp>
        <p:nvSpPr>
          <p:cNvPr id="33" name="Rectangle 32">
            <a:hlinkClick r:id="" action="ppaction://noaction"/>
            <a:extLst>
              <a:ext uri="{FF2B5EF4-FFF2-40B4-BE49-F238E27FC236}">
                <a16:creationId xmlns:a16="http://schemas.microsoft.com/office/drawing/2014/main" id="{C10F679F-E389-4FF4-893C-B0CA49BE19B8}"/>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31267193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UBC Brand 1">
      <a:dk1>
        <a:srgbClr val="002040"/>
      </a:dk1>
      <a:lt1>
        <a:sysClr val="window" lastClr="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B838994CB7CF41B49950832883900D" ma:contentTypeVersion="15" ma:contentTypeDescription="Create a new document." ma:contentTypeScope="" ma:versionID="583f0237b695c581ee0266a3380011d7">
  <xsd:schema xmlns:xsd="http://www.w3.org/2001/XMLSchema" xmlns:xs="http://www.w3.org/2001/XMLSchema" xmlns:p="http://schemas.microsoft.com/office/2006/metadata/properties" xmlns:ns2="10fe6a86-b893-48f5-b768-d5bb12be964a" xmlns:ns3="09c1bc7d-4b40-4fd0-a0c0-d11223ea14f7" targetNamespace="http://schemas.microsoft.com/office/2006/metadata/properties" ma:root="true" ma:fieldsID="6e00851ff16bc41cb88abe4af1481786" ns2:_="" ns3:_="">
    <xsd:import namespace="10fe6a86-b893-48f5-b768-d5bb12be964a"/>
    <xsd:import namespace="09c1bc7d-4b40-4fd0-a0c0-d11223ea14f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fe6a86-b893-48f5-b768-d5bb12be9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a1f1625-ae5f-4790-9429-a47075c1c37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c1bc7d-4b40-4fd0-a0c0-d11223ea14f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6b6fe8e-8cb3-4dd6-879d-2a551cd27afe}" ma:internalName="TaxCatchAll" ma:showField="CatchAllData" ma:web="09c1bc7d-4b40-4fd0-a0c0-d11223ea14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9c1bc7d-4b40-4fd0-a0c0-d11223ea14f7" xsi:nil="true"/>
    <lcf76f155ced4ddcb4097134ff3c332f xmlns="10fe6a86-b893-48f5-b768-d5bb12be96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317229-F4BD-4B16-9C3D-FC0DDAE20E4C}">
  <ds:schemaRefs>
    <ds:schemaRef ds:uri="09c1bc7d-4b40-4fd0-a0c0-d11223ea14f7"/>
    <ds:schemaRef ds:uri="10fe6a86-b893-48f5-b768-d5bb12be96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3E533C-DC83-45C5-862D-9B20CBB3D6FA}">
  <ds:schemaRefs>
    <ds:schemaRef ds:uri="http://schemas.microsoft.com/sharepoint/v3/contenttype/forms"/>
  </ds:schemaRefs>
</ds:datastoreItem>
</file>

<file path=customXml/itemProps3.xml><?xml version="1.0" encoding="utf-8"?>
<ds:datastoreItem xmlns:ds="http://schemas.openxmlformats.org/officeDocument/2006/customXml" ds:itemID="{1180C3A2-208B-43C8-B6C8-3A311E98A425}">
  <ds:schemaRefs>
    <ds:schemaRef ds:uri="09c1bc7d-4b40-4fd0-a0c0-d11223ea14f7"/>
    <ds:schemaRef ds:uri="10fe6a86-b893-48f5-b768-d5bb12be964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19</Slides>
  <Notes>1</Notes>
  <HiddenSlides>0</HiddenSlide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Office Theme</vt:lpstr>
      <vt:lpstr>PowerPoint Presentation</vt:lpstr>
      <vt:lpstr>PowerPoint Presentation</vt:lpstr>
      <vt:lpstr>Main Menu: Summary of Orientations Programming</vt:lpstr>
      <vt:lpstr>PowerPoint Presentation</vt:lpstr>
      <vt:lpstr>Welcome Email(s)</vt:lpstr>
      <vt:lpstr>Workday Onboarding</vt:lpstr>
      <vt:lpstr>UBCO IT Onboarding</vt:lpstr>
      <vt:lpstr>First Day Orientation &amp; Office/Building Tour</vt:lpstr>
      <vt:lpstr>General Required Trainings</vt:lpstr>
      <vt:lpstr>Workday Systems Trainings</vt:lpstr>
      <vt:lpstr>New to UBC Okanagan Orientation Course</vt:lpstr>
      <vt:lpstr>Welcome to UBC Orientation </vt:lpstr>
      <vt:lpstr>Benefits@UBC Webinar (Live or On-Demand)</vt:lpstr>
      <vt:lpstr>New Faculty Orientation</vt:lpstr>
      <vt:lpstr>New Faculty Teaching Development Program</vt:lpstr>
      <vt:lpstr>Faculty Peer Mentoring Program</vt:lpstr>
      <vt:lpstr>Understanding Your Staff Pension Plan</vt:lpstr>
      <vt:lpstr>Understanding Your Faculty Pension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9</cp:revision>
  <dcterms:created xsi:type="dcterms:W3CDTF">2024-08-28T21:21:35Z</dcterms:created>
  <dcterms:modified xsi:type="dcterms:W3CDTF">2024-11-15T00:13:57Z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0x01010038B838994CB7CF41B49950832883900D</vt:lpwstr>
  </property>
  <property fmtid="{D5CDD505-2E9C-101B-9397-08002B2CF9AE}" pid="3" name="MediaServiceImageTags">
    <vt:lpwstr/>
  </property>
</Properties>
</file>